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1" r:id="rId5"/>
    <p:sldId id="262" r:id="rId6"/>
    <p:sldId id="269" r:id="rId7"/>
    <p:sldId id="270" r:id="rId8"/>
    <p:sldId id="263" r:id="rId9"/>
    <p:sldId id="265" r:id="rId10"/>
    <p:sldId id="264" r:id="rId11"/>
    <p:sldId id="266" r:id="rId12"/>
    <p:sldId id="268" r:id="rId13"/>
    <p:sldId id="267" r:id="rId14"/>
    <p:sldId id="271" r:id="rId15"/>
    <p:sldId id="260" r:id="rId1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97" autoAdjust="0"/>
    <p:restoredTop sz="93979" autoAdjust="0"/>
  </p:normalViewPr>
  <p:slideViewPr>
    <p:cSldViewPr snapToGrid="0">
      <p:cViewPr>
        <p:scale>
          <a:sx n="80" d="100"/>
          <a:sy n="80" d="100"/>
        </p:scale>
        <p:origin x="-1512" y="-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36EC-6C4A-4639-A452-E33AE935D776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15A7-5686-4A0A-B11F-78C329525682}" type="slidenum">
              <a:rPr lang="sk-SK" smtClean="0"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3829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36EC-6C4A-4639-A452-E33AE935D776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15A7-5686-4A0A-B11F-78C3295256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778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36EC-6C4A-4639-A452-E33AE935D776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15A7-5686-4A0A-B11F-78C3295256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2165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dirty="0"/>
              <a:t>28.9.2017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Koncept odborného seminára „Druhý rodič 2017“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k-SK" dirty="0"/>
              <a:t>Snímka </a:t>
            </a:r>
            <a:fld id="{C7B115A7-5686-4A0A-B11F-78C329525682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44690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36EC-6C4A-4639-A452-E33AE935D776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15A7-5686-4A0A-B11F-78C329525682}" type="slidenum">
              <a:rPr lang="sk-SK" smtClean="0"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75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36EC-6C4A-4639-A452-E33AE935D776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15A7-5686-4A0A-B11F-78C3295256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70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36EC-6C4A-4639-A452-E33AE935D776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15A7-5686-4A0A-B11F-78C3295256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662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36EC-6C4A-4639-A452-E33AE935D776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15A7-5686-4A0A-B11F-78C3295256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517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36EC-6C4A-4639-A452-E33AE935D776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15A7-5686-4A0A-B11F-78C3295256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7000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66236EC-6C4A-4639-A452-E33AE935D776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B115A7-5686-4A0A-B11F-78C3295256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7188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36EC-6C4A-4639-A452-E33AE935D776}" type="datetimeFigureOut">
              <a:rPr lang="sk-SK" smtClean="0"/>
              <a:t>18. 10. 2022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15A7-5686-4A0A-B11F-78C3295256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875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66236EC-6C4A-4639-A452-E33AE935D776}" type="datetimeFigureOut">
              <a:rPr lang="sk-SK" smtClean="0"/>
              <a:t>18. 10. 2022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sk-SK" dirty="0"/>
              <a:t>Koncept odborného seminára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r>
              <a:rPr lang="sk-SK" dirty="0"/>
              <a:t>Strana </a:t>
            </a:r>
            <a:fld id="{C7B115A7-5686-4A0A-B11F-78C329525682}" type="slidenum">
              <a:rPr lang="sk-SK" smtClean="0"/>
              <a:pPr/>
              <a:t>‹#›</a:t>
            </a:fld>
            <a:endParaRPr lang="sk-SK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ok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561" y="320612"/>
            <a:ext cx="1850119" cy="691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01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97280" y="514350"/>
            <a:ext cx="10058400" cy="3159579"/>
          </a:xfrm>
        </p:spPr>
        <p:txBody>
          <a:bodyPr>
            <a:normAutofit/>
          </a:bodyPr>
          <a:lstStyle/>
          <a:p>
            <a:pPr algn="ctr"/>
            <a:r>
              <a:rPr lang="sk-SK" sz="4400" dirty="0"/>
              <a:t>Skúsenosti s výkonom práce kolízneho opatrovníka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0051" y="4433205"/>
            <a:ext cx="10058400" cy="1157249"/>
          </a:xfrm>
        </p:spPr>
        <p:txBody>
          <a:bodyPr/>
          <a:lstStyle/>
          <a:p>
            <a:pPr algn="ctr"/>
            <a:r>
              <a:rPr lang="sk-SK" dirty="0" err="1" smtClean="0"/>
              <a:t>StrEDA</a:t>
            </a:r>
            <a:r>
              <a:rPr lang="sk-SK" dirty="0" smtClean="0"/>
              <a:t>, 19.10.2022</a:t>
            </a:r>
            <a:r>
              <a:rPr lang="sk-SK" dirty="0"/>
              <a:t>, </a:t>
            </a:r>
            <a:r>
              <a:rPr lang="sk-SK" dirty="0" smtClean="0"/>
              <a:t>NR SR, Bratislava</a:t>
            </a:r>
            <a:endParaRPr lang="sk-SK" dirty="0"/>
          </a:p>
          <a:p>
            <a:pPr algn="ctr"/>
            <a:r>
              <a:rPr lang="sk-SK" dirty="0"/>
              <a:t>Organizátor: </a:t>
            </a:r>
            <a:r>
              <a:rPr lang="sk-SK" dirty="0" err="1" smtClean="0"/>
              <a:t>dRUHÝ</a:t>
            </a:r>
            <a:r>
              <a:rPr lang="sk-SK" dirty="0" smtClean="0"/>
              <a:t> </a:t>
            </a:r>
            <a:r>
              <a:rPr lang="sk-SK" dirty="0" err="1" smtClean="0"/>
              <a:t>RoDiČ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56" y="665761"/>
            <a:ext cx="3758788" cy="1404616"/>
          </a:xfrm>
          <a:prstGeom prst="rect">
            <a:avLst/>
          </a:prstGeom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sk-SK" dirty="0"/>
              <a:t>Trnava, </a:t>
            </a:r>
            <a:r>
              <a:rPr lang="sk-SK" dirty="0" smtClean="0"/>
              <a:t>19.10.2022</a:t>
            </a:r>
            <a:endParaRPr lang="sk-SK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sk-SK" dirty="0"/>
              <a:t>Odborný seminár </a:t>
            </a:r>
            <a:r>
              <a:rPr lang="sk-SK" dirty="0" smtClean="0"/>
              <a:t>„Kolízny opatrovník ako zástupca dieťaťa v rodinných sporoch“</a:t>
            </a:r>
            <a:endParaRPr lang="sk-SK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lang="sk-SK" dirty="0"/>
              <a:t>Snímka </a:t>
            </a:r>
            <a:fld id="{FAD0F4F8-CDF9-4683-9DF9-53F80484845B}" type="slidenum">
              <a:rPr lang="sk-SK" smtClean="0"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19357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900" dirty="0"/>
              <a:t>8</a:t>
            </a:r>
            <a:r>
              <a:rPr lang="sk-SK" sz="4900" dirty="0" smtClean="0"/>
              <a:t>. </a:t>
            </a:r>
            <a:r>
              <a:rPr lang="sk-SK" sz="4900" dirty="0" smtClean="0"/>
              <a:t>Zisťovanie pomerov</a:t>
            </a:r>
            <a:r>
              <a:rPr lang="sk-SK" sz="4900" dirty="0"/>
              <a:t/>
            </a:r>
            <a:br>
              <a:rPr lang="sk-SK" sz="4900" dirty="0"/>
            </a:br>
            <a:r>
              <a:rPr lang="sk-SK" sz="3100" dirty="0"/>
              <a:t>Aktuálny stav a problémy</a:t>
            </a:r>
            <a:br>
              <a:rPr lang="sk-SK" sz="3100" dirty="0"/>
            </a:br>
            <a:r>
              <a:rPr lang="sk-SK" sz="3100" dirty="0" err="1">
                <a:solidFill>
                  <a:schemeClr val="bg1"/>
                </a:solidFill>
              </a:rPr>
              <a:t>aaa</a:t>
            </a:r>
            <a:endParaRPr lang="sk-SK" sz="31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často zbytočné návštevy domácnosti</a:t>
            </a:r>
          </a:p>
          <a:p>
            <a:pPr marL="749808" lvl="1" indent="-457200">
              <a:buFont typeface="+mj-lt"/>
              <a:buAutoNum type="alphaLcParenR"/>
            </a:pPr>
            <a:r>
              <a:rPr lang="sk-SK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ak nik nenamieta bytové pomery, nie je ich potrebné zisťovať</a:t>
            </a:r>
          </a:p>
          <a:p>
            <a:pPr marL="749808" lvl="1" indent="-457200">
              <a:buFont typeface="+mj-lt"/>
              <a:buAutoNum type="alphaLcParenR"/>
            </a:pPr>
            <a:r>
              <a:rPr lang="sk-SK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pracovnom čase nik nie je doma, opakovanie návštev – zisťovať mimo pracovného času</a:t>
            </a:r>
          </a:p>
          <a:p>
            <a:pPr marL="749808" lvl="1" indent="-457200">
              <a:buFont typeface="+mj-lt"/>
              <a:buAutoNum type="alphaLcParenR"/>
            </a:pPr>
            <a:r>
              <a:rPr lang="sk-SK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kontroly chladničky, špajze – len výnimočne zmysluplné</a:t>
            </a:r>
          </a:p>
          <a:p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staré postupy, ktoré sú zabehané a nevieme sa ich zbaviť – ani na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súdoch</a:t>
            </a:r>
          </a:p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KO nepreveruje situáciu pri marení výkonu rozhodnutia – pri odovzdávaní dieťaťa</a:t>
            </a:r>
            <a:endParaRPr lang="sk-SK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lang="sk-SK" dirty="0"/>
              <a:t>Snímka </a:t>
            </a:r>
            <a:fld id="{FAD0F4F8-CDF9-4683-9DF9-53F80484845B}" type="slidenum">
              <a:rPr lang="sk-SK" smtClean="0"/>
              <a:t>10</a:t>
            </a:fld>
            <a:endParaRPr lang="sk-SK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2D87F84-DE5A-250D-7C28-2F2BE4C8DD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sk-SK" dirty="0"/>
              <a:t>Trnava, </a:t>
            </a:r>
            <a:r>
              <a:rPr lang="sk-SK" dirty="0" smtClean="0"/>
              <a:t>19.10.2022</a:t>
            </a:r>
            <a:endParaRPr lang="sk-SK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8A09A524-7B9C-FBD9-B208-9DA274018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sk-SK" dirty="0"/>
              <a:t>Odborný seminár </a:t>
            </a:r>
            <a:r>
              <a:rPr lang="sk-SK" dirty="0" smtClean="0"/>
              <a:t>„Kolízny </a:t>
            </a:r>
            <a:r>
              <a:rPr lang="sk-SK" dirty="0"/>
              <a:t>opatrovník ako zástupca dieťaťa v rodinných sporoch“</a:t>
            </a:r>
          </a:p>
        </p:txBody>
      </p:sp>
    </p:spTree>
    <p:extLst>
      <p:ext uri="{BB962C8B-B14F-4D97-AF65-F5344CB8AC3E}">
        <p14:creationId xmlns:p14="http://schemas.microsoft.com/office/powerpoint/2010/main" val="2982524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900" dirty="0"/>
              <a:t>9</a:t>
            </a:r>
            <a:r>
              <a:rPr lang="sk-SK" sz="4900" dirty="0" smtClean="0"/>
              <a:t>. Názor dieťaťa</a:t>
            </a:r>
            <a:r>
              <a:rPr lang="sk-SK" sz="4900" dirty="0"/>
              <a:t/>
            </a:r>
            <a:br>
              <a:rPr lang="sk-SK" sz="4900" dirty="0"/>
            </a:br>
            <a:r>
              <a:rPr lang="sk-SK" sz="3100" dirty="0"/>
              <a:t>Aktuálny stav a problémy</a:t>
            </a:r>
            <a:br>
              <a:rPr lang="sk-SK" sz="3100" dirty="0"/>
            </a:br>
            <a:r>
              <a:rPr lang="sk-SK" sz="3100" dirty="0" err="1">
                <a:solidFill>
                  <a:schemeClr val="bg1"/>
                </a:solidFill>
              </a:rPr>
              <a:t>aaa</a:t>
            </a:r>
            <a:endParaRPr lang="sk-SK" sz="31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nejednotné zisťovanie</a:t>
            </a:r>
          </a:p>
          <a:p>
            <a:pPr marL="0" indent="0">
              <a:buNone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nekvalifikované spracovanie</a:t>
            </a:r>
          </a:p>
          <a:p>
            <a:pPr marL="0" indent="0">
              <a:buNone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často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nesprávna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interpretácia</a:t>
            </a:r>
          </a:p>
          <a:p>
            <a:pPr marL="0" indent="0">
              <a:buNone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preceňovanie názoru dieťaťa</a:t>
            </a:r>
          </a:p>
          <a:p>
            <a:pPr marL="0" indent="0">
              <a:buNone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vytváranie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priestoru pre manipuláciu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dieťaťa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lang="sk-SK" dirty="0"/>
              <a:t>Snímka </a:t>
            </a:r>
            <a:fld id="{FAD0F4F8-CDF9-4683-9DF9-53F80484845B}" type="slidenum">
              <a:rPr lang="sk-SK" smtClean="0"/>
              <a:t>11</a:t>
            </a:fld>
            <a:endParaRPr lang="sk-SK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2D87F84-DE5A-250D-7C28-2F2BE4C8DD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sk-SK" dirty="0"/>
              <a:t>Trnava, </a:t>
            </a:r>
            <a:r>
              <a:rPr lang="sk-SK" dirty="0" smtClean="0"/>
              <a:t>19.10.2022</a:t>
            </a:r>
            <a:endParaRPr lang="sk-SK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8A09A524-7B9C-FBD9-B208-9DA274018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sk-SK" dirty="0"/>
              <a:t>Odborný seminár </a:t>
            </a:r>
            <a:r>
              <a:rPr lang="sk-SK" dirty="0" smtClean="0"/>
              <a:t>„Kolízny </a:t>
            </a:r>
            <a:r>
              <a:rPr lang="sk-SK" dirty="0"/>
              <a:t>opatrovník ako zástupca dieťaťa v rodinných sporoch“</a:t>
            </a:r>
          </a:p>
        </p:txBody>
      </p:sp>
    </p:spTree>
    <p:extLst>
      <p:ext uri="{BB962C8B-B14F-4D97-AF65-F5344CB8AC3E}">
        <p14:creationId xmlns:p14="http://schemas.microsoft.com/office/powerpoint/2010/main" val="3379988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900" dirty="0" smtClean="0"/>
              <a:t>10. Konanie pred súdom</a:t>
            </a:r>
            <a:r>
              <a:rPr lang="sk-SK" sz="4900" dirty="0"/>
              <a:t/>
            </a:r>
            <a:br>
              <a:rPr lang="sk-SK" sz="4900" dirty="0"/>
            </a:br>
            <a:r>
              <a:rPr lang="sk-SK" sz="3100" dirty="0"/>
              <a:t>Aktuálny stav a problémy</a:t>
            </a:r>
            <a:br>
              <a:rPr lang="sk-SK" sz="3100" dirty="0"/>
            </a:br>
            <a:r>
              <a:rPr lang="sk-SK" sz="3100" dirty="0" err="1">
                <a:solidFill>
                  <a:schemeClr val="bg1"/>
                </a:solidFill>
              </a:rPr>
              <a:t>aaa</a:t>
            </a:r>
            <a:endParaRPr lang="sk-SK" sz="31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jedna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pracovníčka s niekoľkými spismi zastupuje všetky deti na danom súde v daný deň, hoci o nich nevie takmer nič</a:t>
            </a:r>
          </a:p>
          <a:p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súdnom konaní má KO rovnaké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práva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ako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rodičia, môže podávať návrhy na dôkazy, návrhy na rozhodnutie, odvolať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 – realita: KO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 nevie vyjadriť, nemá pripomienky, nemá návrhy, nevie odôvodniť názor, je pasívny</a:t>
            </a:r>
            <a:endParaRPr lang="sk-SK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Eva </a:t>
            </a:r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Riečicová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Benková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Kolízny opatrovník a jeho práca s rodinou (2010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):</a:t>
            </a:r>
            <a:endParaRPr lang="sk-SK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sk-SK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</a:t>
            </a:r>
            <a:r>
              <a:rPr lang="sk-SK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Kolízny opatrovník v žiadnom prípade vo svojom vyjadrení nesmie uviesť, že ponecháva rozhodnutie na úvahe súdu, pretože práve on tu zastupuje záujmy dieťaťa, je jeho hovorcom, zástupcom i advokátom a súd je orgánom, ktorý na základe zozbieraných podkladov rozhoduje. Kolízny opatrovník je tým, kto má právo sa odvolať aj proti rozhodnutiu súdu na vyšší orgán – krajský súd</a:t>
            </a:r>
            <a:r>
              <a:rPr lang="sk-SK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lang="sk-SK" dirty="0"/>
              <a:t>Snímka </a:t>
            </a:r>
            <a:fld id="{FAD0F4F8-CDF9-4683-9DF9-53F80484845B}" type="slidenum">
              <a:rPr lang="sk-SK" smtClean="0"/>
              <a:t>12</a:t>
            </a:fld>
            <a:endParaRPr lang="sk-SK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2D87F84-DE5A-250D-7C28-2F2BE4C8DD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sk-SK" dirty="0"/>
              <a:t>Trnava, </a:t>
            </a:r>
            <a:r>
              <a:rPr lang="sk-SK" dirty="0" smtClean="0"/>
              <a:t>19.10.2022</a:t>
            </a:r>
            <a:endParaRPr lang="sk-SK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8A09A524-7B9C-FBD9-B208-9DA274018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sk-SK" dirty="0"/>
              <a:t>Odborný seminár </a:t>
            </a:r>
            <a:r>
              <a:rPr lang="sk-SK" dirty="0" smtClean="0"/>
              <a:t>„Kolízny </a:t>
            </a:r>
            <a:r>
              <a:rPr lang="sk-SK" dirty="0"/>
              <a:t>opatrovník ako zástupca dieťaťa v rodinných sporoch“</a:t>
            </a:r>
          </a:p>
        </p:txBody>
      </p:sp>
    </p:spTree>
    <p:extLst>
      <p:ext uri="{BB962C8B-B14F-4D97-AF65-F5344CB8AC3E}">
        <p14:creationId xmlns:p14="http://schemas.microsoft.com/office/powerpoint/2010/main" val="629493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900" dirty="0" smtClean="0"/>
              <a:t>11. Všeobecný problém KO</a:t>
            </a:r>
            <a:r>
              <a:rPr lang="sk-SK" sz="4900" dirty="0"/>
              <a:t/>
            </a:r>
            <a:br>
              <a:rPr lang="sk-SK" sz="4900" dirty="0"/>
            </a:br>
            <a:r>
              <a:rPr lang="sk-SK" sz="3100" dirty="0"/>
              <a:t>Aktuálny stav a problémy</a:t>
            </a:r>
            <a:br>
              <a:rPr lang="sk-SK" sz="3100" dirty="0"/>
            </a:br>
            <a:r>
              <a:rPr lang="sk-SK" sz="3100" dirty="0" err="1">
                <a:solidFill>
                  <a:schemeClr val="bg1"/>
                </a:solidFill>
              </a:rPr>
              <a:t>aaa</a:t>
            </a:r>
            <a:endParaRPr lang="sk-SK" sz="31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nejednotnosť</a:t>
            </a:r>
          </a:p>
          <a:p>
            <a:pPr fontAlgn="base"/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rôzne prístupy na rôznych </a:t>
            </a:r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ÚPSVaRoch</a:t>
            </a:r>
            <a:endParaRPr lang="sk-SK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fontAlgn="base"/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netransparentnosť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rodičia nevedia, čo môžu čakať – napr. prítomnosť KO pri odovzdávaní dieťaťa</a:t>
            </a:r>
          </a:p>
          <a:p>
            <a:pPr fontAlgn="base"/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náprava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jasné, jednotné predpisy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lang="sk-SK" dirty="0"/>
              <a:t>Snímka </a:t>
            </a:r>
            <a:fld id="{FAD0F4F8-CDF9-4683-9DF9-53F80484845B}" type="slidenum">
              <a:rPr lang="sk-SK" smtClean="0"/>
              <a:t>13</a:t>
            </a:fld>
            <a:endParaRPr lang="sk-SK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2D87F84-DE5A-250D-7C28-2F2BE4C8DD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sk-SK" dirty="0"/>
              <a:t>Trnava, </a:t>
            </a:r>
            <a:r>
              <a:rPr lang="sk-SK" dirty="0" smtClean="0"/>
              <a:t>19.10.2022</a:t>
            </a:r>
            <a:endParaRPr lang="sk-SK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8A09A524-7B9C-FBD9-B208-9DA274018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sk-SK" dirty="0"/>
              <a:t>Odborný seminár </a:t>
            </a:r>
            <a:r>
              <a:rPr lang="sk-SK" dirty="0" smtClean="0"/>
              <a:t>„Kolízny </a:t>
            </a:r>
            <a:r>
              <a:rPr lang="sk-SK" dirty="0"/>
              <a:t>opatrovník ako zástupca dieťaťa v rodinných sporoch“</a:t>
            </a:r>
          </a:p>
        </p:txBody>
      </p:sp>
    </p:spTree>
    <p:extLst>
      <p:ext uri="{BB962C8B-B14F-4D97-AF65-F5344CB8AC3E}">
        <p14:creationId xmlns:p14="http://schemas.microsoft.com/office/powerpoint/2010/main" val="310102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900" dirty="0" smtClean="0"/>
              <a:t>12. Riešenia</a:t>
            </a:r>
            <a:r>
              <a:rPr lang="sk-SK" sz="4900" dirty="0"/>
              <a:t/>
            </a:r>
            <a:br>
              <a:rPr lang="sk-SK" sz="4900" dirty="0"/>
            </a:br>
            <a:r>
              <a:rPr lang="sk-SK" sz="3100" dirty="0" smtClean="0"/>
              <a:t>Záver</a:t>
            </a:r>
            <a:r>
              <a:rPr lang="sk-SK" sz="3100" dirty="0"/>
              <a:t/>
            </a:r>
            <a:br>
              <a:rPr lang="sk-SK" sz="3100" dirty="0"/>
            </a:br>
            <a:r>
              <a:rPr lang="sk-SK" sz="3100" dirty="0" err="1">
                <a:solidFill>
                  <a:schemeClr val="bg1"/>
                </a:solidFill>
              </a:rPr>
              <a:t>aaa</a:t>
            </a:r>
            <a:endParaRPr lang="sk-SK" sz="31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prvé zlepšenie – informatívny pohovor</a:t>
            </a:r>
            <a:endParaRPr lang="sk-SK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fontAlgn="base"/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druhé zlepšenie – transparentné, užitočné skúmanie pomerov, ktoré smeruje k rodičovskej dohode – téma ďalších príspevkov na dnešnom seminári</a:t>
            </a:r>
            <a:endParaRPr lang="sk-SK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fontAlgn="base"/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jednotné a verejne dostupné predpisy, vrátane prehľadných formulárov</a:t>
            </a:r>
          </a:p>
          <a:p>
            <a:pPr fontAlgn="base"/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znalosť a ponuka služieb pre rodičov – edukácia, </a:t>
            </a:r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mediácia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poradenstvo</a:t>
            </a:r>
            <a:endParaRPr lang="sk-SK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fontAlgn="base"/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koordinovaná spolupráca s ďalšími profesiami – súd, </a:t>
            </a:r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mediátor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psychológ</a:t>
            </a:r>
          </a:p>
          <a:p>
            <a:pPr fontAlgn="base"/>
            <a:endParaRPr lang="sk-SK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fontAlgn="base"/>
            <a:r>
              <a:rPr lang="sk-SK" sz="40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Stan</a:t>
            </a:r>
            <a:r>
              <a:rPr lang="sk-SK" sz="40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eme sa vzorom </a:t>
            </a:r>
            <a:r>
              <a:rPr lang="sk-SK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 iné krajiny?</a:t>
            </a:r>
            <a:endParaRPr lang="sk-SK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lang="sk-SK" dirty="0"/>
              <a:t>Snímka </a:t>
            </a:r>
            <a:fld id="{FAD0F4F8-CDF9-4683-9DF9-53F80484845B}" type="slidenum">
              <a:rPr lang="sk-SK" smtClean="0"/>
              <a:t>14</a:t>
            </a:fld>
            <a:endParaRPr lang="sk-SK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2D87F84-DE5A-250D-7C28-2F2BE4C8DD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sk-SK" dirty="0"/>
              <a:t>Trnava, </a:t>
            </a:r>
            <a:r>
              <a:rPr lang="sk-SK" dirty="0" smtClean="0"/>
              <a:t>19.10.2022</a:t>
            </a:r>
            <a:endParaRPr lang="sk-SK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8A09A524-7B9C-FBD9-B208-9DA274018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sk-SK" dirty="0"/>
              <a:t>Odborný seminár </a:t>
            </a:r>
            <a:r>
              <a:rPr lang="sk-SK" dirty="0" smtClean="0"/>
              <a:t>„Kolízny </a:t>
            </a:r>
            <a:r>
              <a:rPr lang="sk-SK" dirty="0"/>
              <a:t>opatrovník ako zástupca dieťaťa v rodinných sporoch“</a:t>
            </a:r>
          </a:p>
        </p:txBody>
      </p:sp>
    </p:spTree>
    <p:extLst>
      <p:ext uri="{BB962C8B-B14F-4D97-AF65-F5344CB8AC3E}">
        <p14:creationId xmlns:p14="http://schemas.microsoft.com/office/powerpoint/2010/main" val="1818277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Poďakovanie</a:t>
            </a:r>
            <a:r>
              <a:rPr lang="sk-SK" dirty="0"/>
              <a:t/>
            </a:r>
            <a:br>
              <a:rPr lang="sk-SK" dirty="0"/>
            </a:br>
            <a:r>
              <a:rPr lang="sk-SK" sz="3100" dirty="0" smtClean="0"/>
              <a:t>Záver</a:t>
            </a:r>
            <a:r>
              <a:rPr lang="sk-SK" sz="3100" dirty="0"/>
              <a:t/>
            </a:r>
            <a:br>
              <a:rPr lang="sk-SK" sz="3100" dirty="0"/>
            </a:br>
            <a:r>
              <a:rPr lang="sk-SK" sz="2700" dirty="0" err="1">
                <a:solidFill>
                  <a:schemeClr val="bg1"/>
                </a:solidFill>
              </a:rPr>
              <a:t>aaa</a:t>
            </a:r>
            <a:endParaRPr lang="sk-SK" sz="2700" dirty="0">
              <a:solidFill>
                <a:schemeClr val="bg1"/>
              </a:solidFill>
            </a:endParaRPr>
          </a:p>
        </p:txBody>
      </p:sp>
      <p:pic>
        <p:nvPicPr>
          <p:cNvPr id="7" name="Zástupný objekt pre obsah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982" y="4668877"/>
            <a:ext cx="3516071" cy="1313915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lang="sk-SK" dirty="0"/>
              <a:t>Snímka </a:t>
            </a:r>
            <a:fld id="{FAD0F4F8-CDF9-4683-9DF9-53F80484845B}" type="slidenum">
              <a:rPr lang="sk-SK" smtClean="0"/>
              <a:t>15</a:t>
            </a:fld>
            <a:endParaRPr lang="sk-SK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8261143C-67F5-FAEB-113F-A99804C34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sk-SK" dirty="0"/>
              <a:t>Trnava, </a:t>
            </a:r>
            <a:r>
              <a:rPr lang="sk-SK" dirty="0" smtClean="0"/>
              <a:t>19.10.2022</a:t>
            </a:r>
            <a:endParaRPr lang="sk-SK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3A62B625-E5BB-C7C6-F1A3-D2B4C5082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sk-SK" dirty="0"/>
              <a:t>Odborný seminár </a:t>
            </a:r>
            <a:r>
              <a:rPr lang="sk-SK" dirty="0" smtClean="0"/>
              <a:t>„Kolízny </a:t>
            </a:r>
            <a:r>
              <a:rPr lang="sk-SK" dirty="0"/>
              <a:t>opatrovník ako zástupca dieťaťa v rodinných sporoch“</a:t>
            </a:r>
          </a:p>
        </p:txBody>
      </p:sp>
      <p:sp>
        <p:nvSpPr>
          <p:cNvPr id="9" name="Zástupný objekt pre obsah 2"/>
          <p:cNvSpPr txBox="1">
            <a:spLocks/>
          </p:cNvSpPr>
          <p:nvPr/>
        </p:nvSpPr>
        <p:spPr>
          <a:xfrm>
            <a:off x="1097280" y="1845734"/>
            <a:ext cx="10058400" cy="284501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/>
            <a:r>
              <a:rPr lang="sk-SK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ĎAKUJEME</a:t>
            </a:r>
          </a:p>
          <a:p>
            <a:pPr algn="ctr" fontAlgn="base"/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Každému, kto háji záujem dieťaťa pred súdom</a:t>
            </a:r>
          </a:p>
          <a:p>
            <a:pPr algn="ctr" fontAlgn="base"/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Všetkým, ktorí pomáhajú KO a snažia sa o skvalitnenie ich práce</a:t>
            </a:r>
          </a:p>
          <a:p>
            <a:pPr algn="ctr" fontAlgn="base"/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Vám za záujem o túto dôležitú a podceňovanú tému a za Vašu pozornosť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7954486" y="5384003"/>
            <a:ext cx="32011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b="1" dirty="0" smtClean="0"/>
              <a:t>Bohuslav Lenghardt</a:t>
            </a:r>
          </a:p>
          <a:p>
            <a:pPr algn="r"/>
            <a:r>
              <a:rPr lang="sk-SK" sz="1600" dirty="0" err="1" smtClean="0"/>
              <a:t>bohuslav.lenghardt@gmail.com</a:t>
            </a: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180470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400" dirty="0"/>
              <a:t>Obsah</a:t>
            </a:r>
            <a:br>
              <a:rPr lang="sk-SK" sz="4400" dirty="0"/>
            </a:br>
            <a:r>
              <a:rPr lang="sk-SK" sz="2800" dirty="0"/>
              <a:t>Prehľad prezentácie </a:t>
            </a:r>
            <a:br>
              <a:rPr lang="sk-SK" sz="2800" dirty="0"/>
            </a:br>
            <a:r>
              <a:rPr lang="sk-SK" sz="2800" dirty="0"/>
              <a:t> </a:t>
            </a:r>
            <a:endParaRPr lang="sk-SK" sz="2800" dirty="0">
              <a:solidFill>
                <a:schemeClr val="bg1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sk-SK" b="1" dirty="0">
                <a:solidFill>
                  <a:srgbClr val="C00000"/>
                </a:solidFill>
              </a:rPr>
              <a:t>Kolízny opatrovník – </a:t>
            </a:r>
            <a:r>
              <a:rPr lang="sk-SK" b="1" dirty="0" smtClean="0">
                <a:solidFill>
                  <a:srgbClr val="C00000"/>
                </a:solidFill>
              </a:rPr>
              <a:t>ustanovenie podľa </a:t>
            </a:r>
            <a:r>
              <a:rPr lang="sk-SK" b="1" dirty="0">
                <a:solidFill>
                  <a:srgbClr val="C00000"/>
                </a:solidFill>
              </a:rPr>
              <a:t>zákona o rodine</a:t>
            </a:r>
          </a:p>
          <a:p>
            <a:pPr marL="457200" indent="-457200">
              <a:buFont typeface="+mj-lt"/>
              <a:buAutoNum type="arabicPeriod"/>
            </a:pPr>
            <a:r>
              <a:rPr lang="sk-SK" b="1" dirty="0">
                <a:solidFill>
                  <a:srgbClr val="C00000"/>
                </a:solidFill>
              </a:rPr>
              <a:t>Kolízny opatrovník – </a:t>
            </a:r>
            <a:r>
              <a:rPr lang="sk-SK" b="1" dirty="0" smtClean="0">
                <a:solidFill>
                  <a:srgbClr val="C00000"/>
                </a:solidFill>
              </a:rPr>
              <a:t>činnosť podľa </a:t>
            </a:r>
            <a:r>
              <a:rPr lang="sk-SK" b="1" dirty="0">
                <a:solidFill>
                  <a:srgbClr val="C00000"/>
                </a:solidFill>
              </a:rPr>
              <a:t>zákona o </a:t>
            </a:r>
            <a:r>
              <a:rPr lang="sk-SK" b="1" dirty="0" err="1" smtClean="0">
                <a:solidFill>
                  <a:srgbClr val="C00000"/>
                </a:solidFill>
              </a:rPr>
              <a:t>SPODaSK</a:t>
            </a:r>
            <a:endParaRPr lang="sk-SK" b="1" dirty="0" smtClean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k-SK" b="1" dirty="0" smtClean="0">
                <a:solidFill>
                  <a:srgbClr val="C00000"/>
                </a:solidFill>
              </a:rPr>
              <a:t>Štatistika</a:t>
            </a:r>
          </a:p>
          <a:p>
            <a:pPr marL="457200" indent="-457200">
              <a:buFont typeface="+mj-lt"/>
              <a:buAutoNum type="arabicPeriod"/>
            </a:pPr>
            <a:r>
              <a:rPr lang="sk-SK" b="1" dirty="0" smtClean="0">
                <a:solidFill>
                  <a:srgbClr val="C00000"/>
                </a:solidFill>
              </a:rPr>
              <a:t>Prieskum VOP </a:t>
            </a:r>
            <a:r>
              <a:rPr lang="sk-SK" b="1" dirty="0" err="1" smtClean="0">
                <a:solidFill>
                  <a:srgbClr val="C00000"/>
                </a:solidFill>
              </a:rPr>
              <a:t>Dubovcovej</a:t>
            </a:r>
            <a:endParaRPr lang="sk-SK" b="1" dirty="0" smtClean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k-SK" b="1" dirty="0" smtClean="0">
                <a:solidFill>
                  <a:srgbClr val="C00000"/>
                </a:solidFill>
              </a:rPr>
              <a:t>Prieskum o mzdách</a:t>
            </a:r>
            <a:endParaRPr lang="sk-SK" b="1" dirty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k-SK" b="1" dirty="0" smtClean="0">
                <a:solidFill>
                  <a:srgbClr val="C00000"/>
                </a:solidFill>
              </a:rPr>
              <a:t>Kontaktovanie </a:t>
            </a:r>
            <a:r>
              <a:rPr lang="sk-SK" b="1" dirty="0">
                <a:solidFill>
                  <a:srgbClr val="C00000"/>
                </a:solidFill>
              </a:rPr>
              <a:t>a komunikácia</a:t>
            </a:r>
          </a:p>
          <a:p>
            <a:pPr marL="457200" indent="-457200">
              <a:buFont typeface="+mj-lt"/>
              <a:buAutoNum type="arabicPeriod"/>
            </a:pPr>
            <a:r>
              <a:rPr lang="sk-SK" b="1" dirty="0" smtClean="0">
                <a:solidFill>
                  <a:srgbClr val="C00000"/>
                </a:solidFill>
              </a:rPr>
              <a:t>Informácie a poradenstvo</a:t>
            </a:r>
            <a:endParaRPr lang="sk-SK" b="1" dirty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k-SK" b="1" dirty="0">
                <a:solidFill>
                  <a:srgbClr val="C00000"/>
                </a:solidFill>
              </a:rPr>
              <a:t>Návštevy v domácnosti</a:t>
            </a:r>
          </a:p>
          <a:p>
            <a:pPr marL="457200" indent="-457200">
              <a:buFont typeface="+mj-lt"/>
              <a:buAutoNum type="arabicPeriod"/>
            </a:pPr>
            <a:r>
              <a:rPr lang="sk-SK" b="1" dirty="0" smtClean="0">
                <a:solidFill>
                  <a:srgbClr val="C00000"/>
                </a:solidFill>
              </a:rPr>
              <a:t>Názor dieťaťa</a:t>
            </a:r>
            <a:endParaRPr lang="sk-SK" b="1" dirty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k-SK" b="1" dirty="0" smtClean="0">
                <a:solidFill>
                  <a:srgbClr val="C00000"/>
                </a:solidFill>
              </a:rPr>
              <a:t>Konanie pred súdom</a:t>
            </a:r>
            <a:endParaRPr lang="sk-SK" b="1" dirty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k-SK" b="1" dirty="0">
                <a:solidFill>
                  <a:srgbClr val="C00000"/>
                </a:solidFill>
              </a:rPr>
              <a:t>Informovanie súdu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lang="sk-SK" dirty="0"/>
              <a:t>Snímka </a:t>
            </a:r>
            <a:fld id="{FAD0F4F8-CDF9-4683-9DF9-53F80484845B}" type="slidenum">
              <a:rPr lang="sk-SK" smtClean="0"/>
              <a:t>2</a:t>
            </a:fld>
            <a:endParaRPr lang="sk-SK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16DDC6EF-03E2-6B8C-75B5-DEBAEBACFD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sk-SK" dirty="0"/>
              <a:t>Trnava, </a:t>
            </a:r>
            <a:r>
              <a:rPr lang="sk-SK" dirty="0" smtClean="0"/>
              <a:t>19.10.2022</a:t>
            </a:r>
            <a:endParaRPr lang="sk-SK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37A15384-83BD-7256-DAF4-1A898A387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sk-SK" dirty="0"/>
              <a:t>Odborný seminár </a:t>
            </a:r>
            <a:r>
              <a:rPr lang="sk-SK" dirty="0" smtClean="0"/>
              <a:t>„Kolízny </a:t>
            </a:r>
            <a:r>
              <a:rPr lang="sk-SK" dirty="0"/>
              <a:t>opatrovník ako zástupca dieťaťa v rodinných sporoch“</a:t>
            </a:r>
          </a:p>
        </p:txBody>
      </p:sp>
    </p:spTree>
    <p:extLst>
      <p:ext uri="{BB962C8B-B14F-4D97-AF65-F5344CB8AC3E}">
        <p14:creationId xmlns:p14="http://schemas.microsoft.com/office/powerpoint/2010/main" val="2930680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900" dirty="0"/>
              <a:t>1. KO – </a:t>
            </a:r>
            <a:r>
              <a:rPr lang="sk-SK" sz="4900" dirty="0" smtClean="0"/>
              <a:t>v zákone </a:t>
            </a:r>
            <a:r>
              <a:rPr lang="sk-SK" sz="4900" dirty="0"/>
              <a:t>o rodine</a:t>
            </a:r>
            <a:br>
              <a:rPr lang="sk-SK" sz="4900" dirty="0"/>
            </a:br>
            <a:r>
              <a:rPr lang="sk-SK" sz="3100" dirty="0"/>
              <a:t>Definície a pojmy</a:t>
            </a:r>
            <a:br>
              <a:rPr lang="sk-SK" sz="3100" dirty="0"/>
            </a:br>
            <a:r>
              <a:rPr lang="sk-SK" sz="3100" dirty="0" err="1">
                <a:solidFill>
                  <a:schemeClr val="bg1"/>
                </a:solidFill>
              </a:rPr>
              <a:t>aaa</a:t>
            </a:r>
            <a:endParaRPr lang="sk-SK" sz="31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Kolízneho opatrovníka (KO) ustanoví súd podľa § 31 zákona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o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rodine:</a:t>
            </a:r>
          </a:p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(2) Žiadny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z rodičov nemôže zastupovať svoje maloleté dieťa, ak ide o právne úkony, pri ktorých by mohlo dôjsť k rozporu záujmov medzi rodičmi a maloletým dieťaťom alebo medzi maloletými deťmi zastúpenými tým istým rodičom navzájom; v takom prípade súd ustanoví maloletému dieťaťu opatrovníka, ktorý ho bude v konaní alebo pri určitom právnom úkone zastupovať (ďalej len „kolízny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opatrovník").</a:t>
            </a:r>
          </a:p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Budeme hovoriť o skúsenostiach s KO v konaniach o úpravu práv a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povinností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rodičov </a:t>
            </a:r>
            <a:r>
              <a:rPr lang="sk-SK" dirty="0" smtClean="0"/>
              <a:t>k maloletým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deťom (ÚPPRMD).</a:t>
            </a:r>
            <a:endParaRPr lang="sk-SK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lang="sk-SK" dirty="0"/>
              <a:t>Snímka </a:t>
            </a:r>
            <a:fld id="{FAD0F4F8-CDF9-4683-9DF9-53F80484845B}" type="slidenum">
              <a:rPr lang="sk-SK" smtClean="0"/>
              <a:t>3</a:t>
            </a:fld>
            <a:endParaRPr lang="sk-SK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2D87F84-DE5A-250D-7C28-2F2BE4C8DD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sk-SK" dirty="0"/>
              <a:t>Trnava, </a:t>
            </a:r>
            <a:r>
              <a:rPr lang="sk-SK" dirty="0" smtClean="0"/>
              <a:t>19.10.2022</a:t>
            </a:r>
            <a:endParaRPr lang="sk-SK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8A09A524-7B9C-FBD9-B208-9DA274018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sk-SK" dirty="0"/>
              <a:t>Odborný seminár </a:t>
            </a:r>
            <a:r>
              <a:rPr lang="sk-SK" dirty="0" smtClean="0"/>
              <a:t>„Kolízny </a:t>
            </a:r>
            <a:r>
              <a:rPr lang="sk-SK" dirty="0"/>
              <a:t>opatrovník ako zástupca dieťaťa v rodinných sporoch“</a:t>
            </a:r>
          </a:p>
        </p:txBody>
      </p:sp>
    </p:spTree>
    <p:extLst>
      <p:ext uri="{BB962C8B-B14F-4D97-AF65-F5344CB8AC3E}">
        <p14:creationId xmlns:p14="http://schemas.microsoft.com/office/powerpoint/2010/main" val="1343288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900" dirty="0"/>
              <a:t>2. KO – </a:t>
            </a:r>
            <a:r>
              <a:rPr lang="sk-SK" sz="4900" dirty="0" smtClean="0"/>
              <a:t>v zákone </a:t>
            </a:r>
            <a:r>
              <a:rPr lang="sk-SK" sz="4900" dirty="0"/>
              <a:t>o </a:t>
            </a:r>
            <a:r>
              <a:rPr lang="sk-SK" sz="4900" dirty="0" err="1" smtClean="0"/>
              <a:t>SPODaSK</a:t>
            </a:r>
            <a:r>
              <a:rPr lang="sk-SK" sz="4900" dirty="0"/>
              <a:t/>
            </a:r>
            <a:br>
              <a:rPr lang="sk-SK" sz="4900" dirty="0"/>
            </a:br>
            <a:r>
              <a:rPr lang="sk-SK" sz="3100" dirty="0" smtClean="0"/>
              <a:t>Definície a pojmy</a:t>
            </a:r>
            <a:r>
              <a:rPr lang="sk-SK" sz="3100" dirty="0"/>
              <a:t/>
            </a:r>
            <a:br>
              <a:rPr lang="sk-SK" sz="3100" dirty="0"/>
            </a:br>
            <a:r>
              <a:rPr lang="sk-SK" sz="3100" dirty="0" err="1">
                <a:solidFill>
                  <a:schemeClr val="bg1"/>
                </a:solidFill>
              </a:rPr>
              <a:t>aaa</a:t>
            </a:r>
            <a:endParaRPr lang="sk-SK" sz="31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80053"/>
          </a:xfrm>
        </p:spPr>
        <p:txBody>
          <a:bodyPr>
            <a:normAutofit lnSpcReduction="10000"/>
          </a:bodyPr>
          <a:lstStyle/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Zákon 305/2005 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o </a:t>
            </a:r>
            <a:r>
              <a:rPr lang="sk-SK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SPODaSK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</a:p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§ 73 ods. 2 písm. b) bod 2. – </a:t>
            </a:r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ÚPSVaR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vykonáva funkciu KO</a:t>
            </a:r>
          </a:p>
          <a:p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§ 20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ods. 2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Činnosť KO v prípade, že za KO bol súdom ustanovený </a:t>
            </a:r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ÚPSVaR</a:t>
            </a:r>
            <a:endParaRPr lang="sk-SK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OSPODaSK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 výkone funkcie KO dieťaťa zisťuje rodinné pomery, bytové pomery a sociálne pomery dieťaťa na účely výkonu funkcie KO dieťaťa. </a:t>
            </a:r>
            <a:r>
              <a:rPr lang="sk-SK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OSPODaSK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pri zisťovaní pomerov podľa prvej vety na účely výkonu funkcie KO dieťaťa vo veciach ÚPPRMD podľa osobitného predpisu zisťuje informácie o spôsobilosti obidvoch rodičov osobne vychovávať dieťa, záujem obidvoch rodičov o osobnú starostlivosť o dieťa, názory obidvoch rodičov na zaistenie potrieb dieťaťa v prípade osobnej starostlivosti o dieťa obidvomi rodičmi, a to aj vtedy, keď len jeden rodič prejaví záujem o osobnú starostlivosť o dieťa obidvomi rodičmi, a posudzuje možnosti osobnej starostlivosti o dieťa obidvomi rodičmi s prihliadnutím na záujmy dieťaťa, na zaistenie potrieb dieťaťa a na názor dieťaťa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§ 93 ods. 11 – písomný záznam zo zisťovania pomerov</a:t>
            </a:r>
            <a:endParaRPr lang="sk-SK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lang="sk-SK" dirty="0"/>
              <a:t>Snímka </a:t>
            </a:r>
            <a:fld id="{FAD0F4F8-CDF9-4683-9DF9-53F80484845B}" type="slidenum">
              <a:rPr lang="sk-SK" smtClean="0"/>
              <a:t>4</a:t>
            </a:fld>
            <a:endParaRPr lang="sk-SK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2D87F84-DE5A-250D-7C28-2F2BE4C8DD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sk-SK" dirty="0"/>
              <a:t>Trnava, </a:t>
            </a:r>
            <a:r>
              <a:rPr lang="sk-SK" dirty="0" smtClean="0"/>
              <a:t>19.10.2022</a:t>
            </a:r>
            <a:endParaRPr lang="sk-SK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8A09A524-7B9C-FBD9-B208-9DA274018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sk-SK" dirty="0"/>
              <a:t>Odborný seminár </a:t>
            </a:r>
            <a:r>
              <a:rPr lang="sk-SK" dirty="0" smtClean="0"/>
              <a:t>„Kolízny </a:t>
            </a:r>
            <a:r>
              <a:rPr lang="sk-SK" dirty="0"/>
              <a:t>opatrovník ako zástupca dieťaťa v rodinných sporoch“</a:t>
            </a:r>
          </a:p>
        </p:txBody>
      </p:sp>
    </p:spTree>
    <p:extLst>
      <p:ext uri="{BB962C8B-B14F-4D97-AF65-F5344CB8AC3E}">
        <p14:creationId xmlns:p14="http://schemas.microsoft.com/office/powerpoint/2010/main" val="2837176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900" dirty="0" smtClean="0"/>
              <a:t>3. Štatistika</a:t>
            </a:r>
            <a:r>
              <a:rPr lang="sk-SK" sz="4900" dirty="0"/>
              <a:t/>
            </a:r>
            <a:br>
              <a:rPr lang="sk-SK" sz="4900" dirty="0"/>
            </a:br>
            <a:r>
              <a:rPr lang="sk-SK" sz="3100" dirty="0" smtClean="0"/>
              <a:t>Pracovné podmienky</a:t>
            </a:r>
            <a:r>
              <a:rPr lang="sk-SK" sz="3100" dirty="0"/>
              <a:t/>
            </a:r>
            <a:br>
              <a:rPr lang="sk-SK" sz="3100" dirty="0"/>
            </a:br>
            <a:r>
              <a:rPr lang="sk-SK" sz="3100" dirty="0" err="1">
                <a:solidFill>
                  <a:schemeClr val="bg1"/>
                </a:solidFill>
              </a:rPr>
              <a:t>aaa</a:t>
            </a:r>
            <a:endParaRPr lang="sk-SK" sz="31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Údaje za rok 2021:</a:t>
            </a:r>
          </a:p>
          <a:p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18177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ukončených súdnych konaní vo veci starostlivosti o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maloletých</a:t>
            </a:r>
          </a:p>
          <a:p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asi 90% z nich výživné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ÚPPRMD</a:t>
            </a:r>
            <a:endParaRPr lang="sk-SK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lang="sk-SK" dirty="0"/>
              <a:t>Snímka </a:t>
            </a:r>
            <a:fld id="{FAD0F4F8-CDF9-4683-9DF9-53F80484845B}" type="slidenum">
              <a:rPr lang="sk-SK" smtClean="0"/>
              <a:t>5</a:t>
            </a:fld>
            <a:endParaRPr lang="sk-SK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2D87F84-DE5A-250D-7C28-2F2BE4C8DD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sk-SK" dirty="0"/>
              <a:t>Trnava, </a:t>
            </a:r>
            <a:r>
              <a:rPr lang="sk-SK" dirty="0" smtClean="0"/>
              <a:t>19.10.2022</a:t>
            </a:r>
            <a:endParaRPr lang="sk-SK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8A09A524-7B9C-FBD9-B208-9DA274018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sk-SK" dirty="0"/>
              <a:t>Odborný seminár </a:t>
            </a:r>
            <a:r>
              <a:rPr lang="sk-SK" dirty="0" smtClean="0"/>
              <a:t>„Kolízny </a:t>
            </a:r>
            <a:r>
              <a:rPr lang="sk-SK" dirty="0"/>
              <a:t>opatrovník ako zástupca dieťaťa v rodinných sporoch“</a:t>
            </a:r>
          </a:p>
        </p:txBody>
      </p:sp>
    </p:spTree>
    <p:extLst>
      <p:ext uri="{BB962C8B-B14F-4D97-AF65-F5344CB8AC3E}">
        <p14:creationId xmlns:p14="http://schemas.microsoft.com/office/powerpoint/2010/main" val="3067984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900" dirty="0"/>
              <a:t>4</a:t>
            </a:r>
            <a:r>
              <a:rPr lang="sk-SK" sz="4900" dirty="0" smtClean="0"/>
              <a:t>. Prieskum VOP </a:t>
            </a:r>
            <a:r>
              <a:rPr lang="sk-SK" sz="4900" dirty="0" err="1" smtClean="0"/>
              <a:t>Dubovcová</a:t>
            </a:r>
            <a:r>
              <a:rPr lang="sk-SK" sz="4900" dirty="0" smtClean="0"/>
              <a:t> 2012</a:t>
            </a:r>
            <a:br>
              <a:rPr lang="sk-SK" sz="4900" dirty="0" smtClean="0"/>
            </a:br>
            <a:r>
              <a:rPr lang="sk-SK" sz="3100" dirty="0"/>
              <a:t>Pracovné podmienky</a:t>
            </a:r>
            <a:br>
              <a:rPr lang="sk-SK" sz="3100" dirty="0"/>
            </a:br>
            <a:endParaRPr lang="sk-SK" sz="31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Názor zamestnancov </a:t>
            </a:r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SPODaSK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najväčší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problém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rozsiahla administratíva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množstvo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prípadov</a:t>
            </a:r>
          </a:p>
          <a:p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najväčšia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časť agendy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ÚPPRMD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výživné</a:t>
            </a:r>
          </a:p>
          <a:p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zmena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organizácie práce a jasné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postupy medzi požiadavkami na zmeny</a:t>
            </a:r>
            <a:endParaRPr lang="sk-SK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lang="sk-SK" dirty="0"/>
              <a:t>Snímka </a:t>
            </a:r>
            <a:fld id="{FAD0F4F8-CDF9-4683-9DF9-53F80484845B}" type="slidenum">
              <a:rPr lang="sk-SK" smtClean="0"/>
              <a:t>6</a:t>
            </a:fld>
            <a:endParaRPr lang="sk-SK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2D87F84-DE5A-250D-7C28-2F2BE4C8DD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sk-SK" dirty="0"/>
              <a:t>Trnava, </a:t>
            </a:r>
            <a:r>
              <a:rPr lang="sk-SK" dirty="0" smtClean="0"/>
              <a:t>19.10.2022</a:t>
            </a:r>
            <a:endParaRPr lang="sk-SK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8A09A524-7B9C-FBD9-B208-9DA274018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sk-SK" dirty="0"/>
              <a:t>Odborný seminár </a:t>
            </a:r>
            <a:r>
              <a:rPr lang="sk-SK" dirty="0" smtClean="0"/>
              <a:t>„Kolízny </a:t>
            </a:r>
            <a:r>
              <a:rPr lang="sk-SK" dirty="0"/>
              <a:t>opatrovník ako zástupca dieťaťa v rodinných sporoch“</a:t>
            </a:r>
          </a:p>
        </p:txBody>
      </p:sp>
    </p:spTree>
    <p:extLst>
      <p:ext uri="{BB962C8B-B14F-4D97-AF65-F5344CB8AC3E}">
        <p14:creationId xmlns:p14="http://schemas.microsoft.com/office/powerpoint/2010/main" val="1587934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900" dirty="0" smtClean="0"/>
              <a:t>5. Prieskum o mzdách 2012</a:t>
            </a:r>
            <a:br>
              <a:rPr lang="sk-SK" sz="4900" dirty="0" smtClean="0"/>
            </a:br>
            <a:r>
              <a:rPr lang="sk-SK" sz="3100" dirty="0"/>
              <a:t>Pracovné podmienky</a:t>
            </a:r>
            <a:br>
              <a:rPr lang="sk-SK" sz="3100" dirty="0"/>
            </a:br>
            <a:endParaRPr lang="sk-SK" sz="31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Odmena za prácu:</a:t>
            </a:r>
          </a:p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priemerná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hrubá mzda </a:t>
            </a:r>
            <a:r>
              <a:rPr lang="sk-SK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SPODaSK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648 €</a:t>
            </a:r>
          </a:p>
          <a:p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priemerná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hrubá mzda na Slovensku 805 €</a:t>
            </a:r>
          </a:p>
          <a:p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celoslovenská hrubá mzda o 24 % vyššia ako na </a:t>
            </a:r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SPODaSK</a:t>
            </a:r>
            <a:endParaRPr lang="sk-SK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kvalifikácia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 </a:t>
            </a:r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SPODaSK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vysokoškolské vzdelanie 2. stupňa</a:t>
            </a:r>
            <a:endParaRPr lang="sk-SK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lang="sk-SK" dirty="0"/>
              <a:t>Snímka </a:t>
            </a:r>
            <a:fld id="{FAD0F4F8-CDF9-4683-9DF9-53F80484845B}" type="slidenum">
              <a:rPr lang="sk-SK" smtClean="0"/>
              <a:t>7</a:t>
            </a:fld>
            <a:endParaRPr lang="sk-SK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2D87F84-DE5A-250D-7C28-2F2BE4C8DD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sk-SK" dirty="0"/>
              <a:t>Trnava, </a:t>
            </a:r>
            <a:r>
              <a:rPr lang="sk-SK" dirty="0" smtClean="0"/>
              <a:t>19.10.2022</a:t>
            </a:r>
            <a:endParaRPr lang="sk-SK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8A09A524-7B9C-FBD9-B208-9DA274018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sk-SK" dirty="0"/>
              <a:t>Odborný seminár </a:t>
            </a:r>
            <a:r>
              <a:rPr lang="sk-SK" dirty="0" smtClean="0"/>
              <a:t>„Kolízny </a:t>
            </a:r>
            <a:r>
              <a:rPr lang="sk-SK" dirty="0"/>
              <a:t>opatrovník ako zástupca dieťaťa v rodinných sporoch“</a:t>
            </a:r>
          </a:p>
        </p:txBody>
      </p:sp>
    </p:spTree>
    <p:extLst>
      <p:ext uri="{BB962C8B-B14F-4D97-AF65-F5344CB8AC3E}">
        <p14:creationId xmlns:p14="http://schemas.microsoft.com/office/powerpoint/2010/main" val="4150043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900" dirty="0"/>
              <a:t>6</a:t>
            </a:r>
            <a:r>
              <a:rPr lang="sk-SK" sz="4900" dirty="0" smtClean="0"/>
              <a:t>. </a:t>
            </a:r>
            <a:r>
              <a:rPr lang="sk-SK" sz="4900" dirty="0"/>
              <a:t>Kontaktovanie a komunikácia</a:t>
            </a:r>
            <a:br>
              <a:rPr lang="sk-SK" sz="4900" dirty="0"/>
            </a:br>
            <a:r>
              <a:rPr lang="sk-SK" sz="3100" dirty="0"/>
              <a:t>Aktuálny stav a problémy</a:t>
            </a:r>
            <a:br>
              <a:rPr lang="sk-SK" sz="3100" dirty="0"/>
            </a:br>
            <a:r>
              <a:rPr lang="sk-SK" sz="3100" dirty="0" err="1">
                <a:solidFill>
                  <a:schemeClr val="bg1"/>
                </a:solidFill>
              </a:rPr>
              <a:t>aaa</a:t>
            </a:r>
            <a:endParaRPr lang="sk-SK" sz="31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Dostupnosť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KO:</a:t>
            </a:r>
          </a:p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osobný kontakt - stránkové hodiny nevyhovujú pracujúcim</a:t>
            </a:r>
          </a:p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telefonická komunikácia – zamestnanci ťažko zastihnuteľní – mobilné telefóny</a:t>
            </a:r>
            <a:endParaRPr lang="sk-SK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elektronická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komunikácia – považovaná za menejcennú v porovnaní s papierovou</a:t>
            </a:r>
          </a:p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eSlovensko</a:t>
            </a:r>
            <a:endParaRPr lang="sk-SK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sk-SK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čiastočne napravené zavedením informatívneho pohovoru</a:t>
            </a:r>
            <a:endParaRPr lang="sk-SK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lang="sk-SK" dirty="0"/>
              <a:t>Snímka </a:t>
            </a:r>
            <a:fld id="{FAD0F4F8-CDF9-4683-9DF9-53F80484845B}" type="slidenum">
              <a:rPr lang="sk-SK" smtClean="0"/>
              <a:t>8</a:t>
            </a:fld>
            <a:endParaRPr lang="sk-SK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2D87F84-DE5A-250D-7C28-2F2BE4C8DD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sk-SK" dirty="0"/>
              <a:t>Trnava, </a:t>
            </a:r>
            <a:r>
              <a:rPr lang="sk-SK" dirty="0" smtClean="0"/>
              <a:t>19.10.2022</a:t>
            </a:r>
            <a:endParaRPr lang="sk-SK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8A09A524-7B9C-FBD9-B208-9DA274018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sk-SK" dirty="0"/>
              <a:t>Odborný seminár </a:t>
            </a:r>
            <a:r>
              <a:rPr lang="sk-SK" dirty="0" smtClean="0"/>
              <a:t>„Kolízny </a:t>
            </a:r>
            <a:r>
              <a:rPr lang="sk-SK" dirty="0"/>
              <a:t>opatrovník ako zástupca dieťaťa v rodinných sporoch“</a:t>
            </a:r>
          </a:p>
        </p:txBody>
      </p:sp>
    </p:spTree>
    <p:extLst>
      <p:ext uri="{BB962C8B-B14F-4D97-AF65-F5344CB8AC3E}">
        <p14:creationId xmlns:p14="http://schemas.microsoft.com/office/powerpoint/2010/main" val="3318370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900" dirty="0"/>
              <a:t>7</a:t>
            </a:r>
            <a:r>
              <a:rPr lang="sk-SK" sz="4900" dirty="0" smtClean="0"/>
              <a:t>. Informácie a poradenstvo</a:t>
            </a:r>
            <a:r>
              <a:rPr lang="sk-SK" sz="4900" dirty="0"/>
              <a:t/>
            </a:r>
            <a:br>
              <a:rPr lang="sk-SK" sz="4900" dirty="0"/>
            </a:br>
            <a:r>
              <a:rPr lang="sk-SK" sz="3100" dirty="0"/>
              <a:t>Aktuálny stav a problémy</a:t>
            </a:r>
            <a:br>
              <a:rPr lang="sk-SK" sz="3100" dirty="0"/>
            </a:br>
            <a:r>
              <a:rPr lang="sk-SK" sz="3100" dirty="0" err="1">
                <a:solidFill>
                  <a:schemeClr val="bg1"/>
                </a:solidFill>
              </a:rPr>
              <a:t>aaa</a:t>
            </a:r>
            <a:endParaRPr lang="sk-SK" sz="31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 neponúka</a:t>
            </a:r>
          </a:p>
          <a:p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informačné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materiály o potrebách dieťaťa pri rozpade rodiny, o perspektíve dieťaťa</a:t>
            </a:r>
          </a:p>
          <a:p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návody na prevenciu a utlmenie rodičovského sporu</a:t>
            </a:r>
          </a:p>
          <a:p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osvedčené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postupy pre dosiahnutie dohody</a:t>
            </a:r>
          </a:p>
          <a:p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rodičovské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plány</a:t>
            </a:r>
          </a:p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pomoc </a:t>
            </a:r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mediátora</a:t>
            </a:r>
            <a:endParaRPr lang="sk-SK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Poradenstvo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r>
              <a:rPr lang="sk-SK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„mali by ste sa dohodnúť“</a:t>
            </a:r>
          </a:p>
          <a:p>
            <a:r>
              <a:rPr lang="sk-SK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„my nemôžeme, musíte sa obrátiť na súd</a:t>
            </a:r>
            <a:r>
              <a:rPr lang="sk-SK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</a:t>
            </a:r>
            <a:endParaRPr lang="sk-SK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lang="sk-SK" dirty="0"/>
              <a:t>Snímka </a:t>
            </a:r>
            <a:fld id="{FAD0F4F8-CDF9-4683-9DF9-53F80484845B}" type="slidenum">
              <a:rPr lang="sk-SK" smtClean="0"/>
              <a:t>9</a:t>
            </a:fld>
            <a:endParaRPr lang="sk-SK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2D87F84-DE5A-250D-7C28-2F2BE4C8DD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sk-SK" dirty="0"/>
              <a:t>Trnava, </a:t>
            </a:r>
            <a:r>
              <a:rPr lang="sk-SK" dirty="0" smtClean="0"/>
              <a:t>19.10.2022</a:t>
            </a:r>
            <a:endParaRPr lang="sk-SK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8A09A524-7B9C-FBD9-B208-9DA274018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sk-SK" dirty="0"/>
              <a:t>Odborný seminár </a:t>
            </a:r>
            <a:r>
              <a:rPr lang="sk-SK" dirty="0" smtClean="0"/>
              <a:t>„Kolízny </a:t>
            </a:r>
            <a:r>
              <a:rPr lang="sk-SK" dirty="0"/>
              <a:t>opatrovník ako zástupca dieťaťa v rodinných sporoch“</a:t>
            </a:r>
          </a:p>
        </p:txBody>
      </p:sp>
    </p:spTree>
    <p:extLst>
      <p:ext uri="{BB962C8B-B14F-4D97-AF65-F5344CB8AC3E}">
        <p14:creationId xmlns:p14="http://schemas.microsoft.com/office/powerpoint/2010/main" val="1573927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a">
  <a:themeElements>
    <a:clrScheme name="Oranžovočerven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ktí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343</TotalTime>
  <Words>1214</Words>
  <Application>Microsoft Office PowerPoint</Application>
  <PresentationFormat>Vlastná</PresentationFormat>
  <Paragraphs>141</Paragraphs>
  <Slides>15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6" baseType="lpstr">
      <vt:lpstr>Retrospektíva</vt:lpstr>
      <vt:lpstr>Skúsenosti s výkonom práce kolízneho opatrovníka</vt:lpstr>
      <vt:lpstr>Obsah Prehľad prezentácie   </vt:lpstr>
      <vt:lpstr>1. KO – v zákone o rodine Definície a pojmy aaa</vt:lpstr>
      <vt:lpstr>2. KO – v zákone o SPODaSK Definície a pojmy aaa</vt:lpstr>
      <vt:lpstr>3. Štatistika Pracovné podmienky aaa</vt:lpstr>
      <vt:lpstr>4. Prieskum VOP Dubovcová 2012 Pracovné podmienky </vt:lpstr>
      <vt:lpstr>5. Prieskum o mzdách 2012 Pracovné podmienky </vt:lpstr>
      <vt:lpstr>6. Kontaktovanie a komunikácia Aktuálny stav a problémy aaa</vt:lpstr>
      <vt:lpstr>7. Informácie a poradenstvo Aktuálny stav a problémy aaa</vt:lpstr>
      <vt:lpstr>8. Zisťovanie pomerov Aktuálny stav a problémy aaa</vt:lpstr>
      <vt:lpstr>9. Názor dieťaťa Aktuálny stav a problémy aaa</vt:lpstr>
      <vt:lpstr>10. Konanie pred súdom Aktuálny stav a problémy aaa</vt:lpstr>
      <vt:lpstr>11. Všeobecný problém KO Aktuálny stav a problémy aaa</vt:lpstr>
      <vt:lpstr>12. Riešenia Záver aaa</vt:lpstr>
      <vt:lpstr>Poďakovanie Záver aaa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Odborný seminár</dc:title>
  <dc:creator>Používateľ systému Windows</dc:creator>
  <cp:lastModifiedBy>Bohuslav Lenghardt</cp:lastModifiedBy>
  <cp:revision>34</cp:revision>
  <dcterms:created xsi:type="dcterms:W3CDTF">2017-03-19T15:40:45Z</dcterms:created>
  <dcterms:modified xsi:type="dcterms:W3CDTF">2022-10-18T12:15:02Z</dcterms:modified>
</cp:coreProperties>
</file>