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61" r:id="rId2"/>
    <p:sldId id="259" r:id="rId3"/>
    <p:sldId id="263" r:id="rId4"/>
    <p:sldId id="264" r:id="rId5"/>
    <p:sldId id="273" r:id="rId6"/>
    <p:sldId id="265" r:id="rId7"/>
    <p:sldId id="269" r:id="rId8"/>
    <p:sldId id="271" r:id="rId9"/>
    <p:sldId id="272" r:id="rId10"/>
    <p:sldId id="274" r:id="rId11"/>
    <p:sldId id="275" r:id="rId12"/>
    <p:sldId id="276" r:id="rId13"/>
    <p:sldId id="277" r:id="rId14"/>
    <p:sldId id="278" r:id="rId15"/>
    <p:sldId id="279" r:id="rId16"/>
    <p:sldId id="28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rka" initials="M" lastIdx="1" clrIdx="0">
    <p:extLst>
      <p:ext uri="{19B8F6BF-5375-455C-9EA6-DF929625EA0E}">
        <p15:presenceInfo xmlns:p15="http://schemas.microsoft.com/office/powerpoint/2012/main" userId="Mir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7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1B9B-D569-4287-A9D8-CF3083A20DAF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CF1B4FA-3C5E-41EF-A6B2-ED58A3F645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3558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1B9B-D569-4287-A9D8-CF3083A20DAF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F1B4FA-3C5E-41EF-A6B2-ED58A3F645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6940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1B9B-D569-4287-A9D8-CF3083A20DAF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F1B4FA-3C5E-41EF-A6B2-ED58A3F645D4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6995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1B9B-D569-4287-A9D8-CF3083A20DAF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F1B4FA-3C5E-41EF-A6B2-ED58A3F645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7096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1B9B-D569-4287-A9D8-CF3083A20DAF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F1B4FA-3C5E-41EF-A6B2-ED58A3F645D4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428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1B9B-D569-4287-A9D8-CF3083A20DAF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F1B4FA-3C5E-41EF-A6B2-ED58A3F645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4378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1B9B-D569-4287-A9D8-CF3083A20DAF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B4FA-3C5E-41EF-A6B2-ED58A3F645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9018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1B9B-D569-4287-A9D8-CF3083A20DAF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B4FA-3C5E-41EF-A6B2-ED58A3F645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4646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1B9B-D569-4287-A9D8-CF3083A20DAF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B4FA-3C5E-41EF-A6B2-ED58A3F645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23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1B9B-D569-4287-A9D8-CF3083A20DAF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F1B4FA-3C5E-41EF-A6B2-ED58A3F645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079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1B9B-D569-4287-A9D8-CF3083A20DAF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CF1B4FA-3C5E-41EF-A6B2-ED58A3F645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235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1B9B-D569-4287-A9D8-CF3083A20DAF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CF1B4FA-3C5E-41EF-A6B2-ED58A3F645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465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1B9B-D569-4287-A9D8-CF3083A20DAF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B4FA-3C5E-41EF-A6B2-ED58A3F645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465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1B9B-D569-4287-A9D8-CF3083A20DAF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B4FA-3C5E-41EF-A6B2-ED58A3F645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7351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1B9B-D569-4287-A9D8-CF3083A20DAF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B4FA-3C5E-41EF-A6B2-ED58A3F645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484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1B9B-D569-4287-A9D8-CF3083A20DAF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F1B4FA-3C5E-41EF-A6B2-ED58A3F645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315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01B9B-D569-4287-A9D8-CF3083A20DAF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CF1B4FA-3C5E-41EF-A6B2-ED58A3F645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3927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sa=t&amp;rct=j&amp;q=&amp;esrc=s&amp;source=web&amp;cd=&amp;ved=2ahUKEwjtm_KkrOn6AhWB-qQKHflgC-YQFnoECBEQAQ&amp;url=https%3A%2F%2Fwww.health.gov.sk%2FZdroje%3F%2FSources%2Fdokumenty%2FBEET%2FManual_k_Zapisniku_zdravia.pdf&amp;usg=AOvVaw05tEdFjpbi3qrAYQ9kMVVN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4064B-B562-E802-4F50-EE6897A04D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398" y="2967789"/>
            <a:ext cx="6815669" cy="418875"/>
          </a:xfrm>
        </p:spPr>
        <p:txBody>
          <a:bodyPr>
            <a:normAutofit fontScale="90000"/>
          </a:bodyPr>
          <a:lstStyle/>
          <a:p>
            <a:pPr algn="ctr"/>
            <a:br>
              <a:rPr lang="sk-SK" sz="4000" b="1" i="1" dirty="0">
                <a:solidFill>
                  <a:srgbClr val="FF0000"/>
                </a:solidFill>
              </a:rPr>
            </a:br>
            <a:br>
              <a:rPr lang="sk-SK" sz="4000" b="1" i="1" dirty="0">
                <a:solidFill>
                  <a:srgbClr val="FF0000"/>
                </a:solidFill>
              </a:rPr>
            </a:br>
            <a:r>
              <a:rPr lang="sk-SK" sz="4000" b="1" i="1" dirty="0">
                <a:solidFill>
                  <a:srgbClr val="FF0000"/>
                </a:solidFill>
              </a:rPr>
              <a:t>Preskúmanie rodinných pomerov kolíznym opatrovníkom  a rodičovská dohoda </a:t>
            </a:r>
            <a:endParaRPr lang="sk-SK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3CA6C0D-54D1-01B7-331A-C8AA25D2B6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sz="2200" i="1" dirty="0">
                <a:latin typeface="Calibri" panose="020F0502020204030204" pitchFamily="34" charset="0"/>
                <a:cs typeface="Calibri" panose="020F0502020204030204" pitchFamily="34" charset="0"/>
              </a:rPr>
              <a:t>PhDr. Miroslava </a:t>
            </a:r>
            <a:r>
              <a:rPr lang="sk-SK" sz="2200" i="1" dirty="0" err="1">
                <a:latin typeface="Calibri" panose="020F0502020204030204" pitchFamily="34" charset="0"/>
                <a:cs typeface="Calibri" panose="020F0502020204030204" pitchFamily="34" charset="0"/>
              </a:rPr>
              <a:t>Kristinová</a:t>
            </a:r>
            <a:r>
              <a:rPr lang="sk-SK" sz="22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200" i="1" dirty="0" err="1">
                <a:latin typeface="Calibri" panose="020F0502020204030204" pitchFamily="34" charset="0"/>
                <a:cs typeface="Calibri" panose="020F0502020204030204" pitchFamily="34" charset="0"/>
              </a:rPr>
              <a:t>Wieckowska</a:t>
            </a:r>
            <a:r>
              <a:rPr lang="sk-SK" sz="22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sk-SK" sz="2200" i="1" dirty="0">
                <a:latin typeface="Calibri" panose="020F0502020204030204" pitchFamily="34" charset="0"/>
                <a:cs typeface="Calibri" panose="020F0502020204030204" pitchFamily="34" charset="0"/>
              </a:rPr>
              <a:t>Rodinná mediácia, vzťahové pora</a:t>
            </a:r>
            <a:r>
              <a:rPr lang="sk-SK" sz="2000" i="1" dirty="0">
                <a:latin typeface="Calibri" panose="020F0502020204030204" pitchFamily="34" charset="0"/>
                <a:cs typeface="Calibri" panose="020F0502020204030204" pitchFamily="34" charset="0"/>
              </a:rPr>
              <a:t>denstvo</a:t>
            </a:r>
          </a:p>
          <a:p>
            <a:r>
              <a:rPr lang="sk-SK" sz="2000" i="1" dirty="0">
                <a:latin typeface="Calibri" panose="020F0502020204030204" pitchFamily="34" charset="0"/>
                <a:cs typeface="Calibri" panose="020F0502020204030204" pitchFamily="34" charset="0"/>
              </a:rPr>
              <a:t>OZ COCHEMSKÁ PRAX. </a:t>
            </a:r>
            <a:r>
              <a:rPr lang="sk-SK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sk</a:t>
            </a:r>
            <a:endParaRPr lang="sk-SK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D00535C3-491D-08F5-9429-FA1F0BAEA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8666" y="5340520"/>
            <a:ext cx="1075946" cy="104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443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AC40A6-690D-B249-01D3-5EA96A73A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1343"/>
          </a:xfrm>
        </p:spPr>
        <p:txBody>
          <a:bodyPr>
            <a:normAutofit/>
          </a:bodyPr>
          <a:lstStyle/>
          <a:p>
            <a:r>
              <a:rPr lang="sk-SK" sz="3200" b="1" i="1" dirty="0">
                <a:solidFill>
                  <a:srgbClr val="FF0000"/>
                </a:solidFill>
              </a:rPr>
              <a:t>Rodičovský plán = rodičovská dohoda</a:t>
            </a:r>
            <a:endParaRPr lang="sk-SK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5EA5CD7-E4E9-C889-11F8-D9053EE8F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2147" y="1203158"/>
            <a:ext cx="9577137" cy="5245768"/>
          </a:xfrm>
        </p:spPr>
        <p:txBody>
          <a:bodyPr>
            <a:normAutofit fontScale="25000" lnSpcReduction="20000"/>
          </a:bodyPr>
          <a:lstStyle/>
          <a:p>
            <a:pPr algn="ctr"/>
            <a:endParaRPr lang="sk-SK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sk-SK" sz="11200" dirty="0">
                <a:latin typeface="Calibri" panose="020F0502020204030204" pitchFamily="34" charset="0"/>
                <a:cs typeface="Calibri" panose="020F0502020204030204" pitchFamily="34" charset="0"/>
              </a:rPr>
              <a:t>Nepovinná časť: </a:t>
            </a:r>
          </a:p>
          <a:p>
            <a:pPr algn="ctr"/>
            <a:endParaRPr lang="sk-SK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11200" b="1" dirty="0">
                <a:latin typeface="Calibri" panose="020F0502020204030204" pitchFamily="34" charset="0"/>
                <a:cs typeface="Calibri" panose="020F0502020204030204" pitchFamily="34" charset="0"/>
              </a:rPr>
              <a:t>Bydlisko dieťaťa - </a:t>
            </a:r>
            <a:r>
              <a:rPr lang="sk-SK" sz="11200" dirty="0">
                <a:latin typeface="Calibri" panose="020F0502020204030204" pitchFamily="34" charset="0"/>
                <a:cs typeface="Calibri" panose="020F0502020204030204" pitchFamily="34" charset="0"/>
              </a:rPr>
              <a:t>adresa trvalého pobytu, obvyklého pobytu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11200" dirty="0">
                <a:latin typeface="Calibri" panose="020F0502020204030204" pitchFamily="34" charset="0"/>
                <a:cs typeface="Calibri" panose="020F0502020204030204" pitchFamily="34" charset="0"/>
              </a:rPr>
              <a:t>pre zmenu trvalého / obvyklého pobytu dieťaťa je potrebný súhlas oboch rodičov / stačí rozhodnutie jedného z rodičov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11200" b="1" dirty="0">
                <a:latin typeface="Calibri" panose="020F0502020204030204" pitchFamily="34" charset="0"/>
                <a:cs typeface="Calibri" panose="020F0502020204030204" pitchFamily="34" charset="0"/>
              </a:rPr>
              <a:t>Vzdelávanie</a:t>
            </a:r>
            <a:r>
              <a:rPr lang="sk-SK" sz="11200" dirty="0">
                <a:latin typeface="Calibri" panose="020F0502020204030204" pitchFamily="34" charset="0"/>
                <a:cs typeface="Calibri" panose="020F0502020204030204" pitchFamily="34" charset="0"/>
              </a:rPr>
              <a:t> - p</a:t>
            </a:r>
            <a:r>
              <a:rPr lang="sk-SK" sz="1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 výber a zmenu materskej, základnej alebo strednej školy dieťaťa </a:t>
            </a:r>
            <a:r>
              <a:rPr lang="sk-SK" sz="11200" dirty="0">
                <a:latin typeface="Calibri" panose="020F0502020204030204" pitchFamily="34" charset="0"/>
                <a:cs typeface="Calibri" panose="020F0502020204030204" pitchFamily="34" charset="0"/>
              </a:rPr>
              <a:t>je potrebný súhlas oboch rodičov / stačí rozhodnutie jedného z rodičov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11200" b="1" dirty="0">
                <a:latin typeface="Calibri" panose="020F0502020204030204" pitchFamily="34" charset="0"/>
                <a:cs typeface="Calibri" panose="020F0502020204030204" pitchFamily="34" charset="0"/>
              </a:rPr>
              <a:t>Zdravotná starostlivosť: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112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sk-SK" sz="1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 </a:t>
            </a:r>
            <a:r>
              <a:rPr lang="sk-SK" sz="1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zmenu zdravotnej </a:t>
            </a:r>
            <a:r>
              <a:rPr lang="sk-SK" sz="1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poisťovne </a:t>
            </a:r>
            <a:r>
              <a:rPr lang="sk-SK" sz="11200" dirty="0">
                <a:latin typeface="Calibri" panose="020F0502020204030204" pitchFamily="34" charset="0"/>
                <a:cs typeface="Calibri" panose="020F0502020204030204" pitchFamily="34" charset="0"/>
              </a:rPr>
              <a:t>je potrebný súhlas oboch rodičov / stačí rozhodnutie jedného z rodičov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112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sk-SK" sz="1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 </a:t>
            </a:r>
            <a:r>
              <a:rPr lang="sk-SK" sz="1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zmenu detského lekára </a:t>
            </a:r>
            <a:r>
              <a:rPr lang="sk-SK" sz="11200" dirty="0">
                <a:latin typeface="Calibri" panose="020F0502020204030204" pitchFamily="34" charset="0"/>
                <a:cs typeface="Calibri" panose="020F0502020204030204" pitchFamily="34" charset="0"/>
              </a:rPr>
              <a:t>je potrebný súhlas oboch rodičov / stačí rozhodnutie jedného z rodičov</a:t>
            </a:r>
          </a:p>
          <a:p>
            <a:pPr marL="0" indent="0">
              <a:buNone/>
            </a:pPr>
            <a:endParaRPr lang="sk-SK" sz="7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sk-SK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k-SK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5892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B5636-71C0-ED9E-2B95-C26A2D2D6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43216"/>
          </a:xfrm>
        </p:spPr>
        <p:txBody>
          <a:bodyPr>
            <a:normAutofit/>
          </a:bodyPr>
          <a:lstStyle/>
          <a:p>
            <a:r>
              <a:rPr lang="sk-SK" sz="3200" b="1" i="1" dirty="0">
                <a:solidFill>
                  <a:srgbClr val="FF0000"/>
                </a:solidFill>
              </a:rPr>
              <a:t>Rodičovský plán = rodičovská dohoda</a:t>
            </a:r>
            <a:endParaRPr lang="sk-SK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6104542-AB9F-C02D-7EB8-ABD24F553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4021" y="1411705"/>
            <a:ext cx="9210591" cy="5446295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k-SK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 </a:t>
            </a:r>
            <a:r>
              <a:rPr lang="sk-SK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výber a zmenu </a:t>
            </a:r>
            <a:r>
              <a:rPr lang="sk-SK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odborných lekárov dieťaťa alebo iných odborníkov – je potrebný súhlas oboch rodičov / stačí rozhodnutie jedného rodiča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dohoda ohľadne záležitostí súvisiacich s </a:t>
            </a:r>
            <a:r>
              <a:rPr lang="sk-SK" sz="2800" i="1" dirty="0">
                <a:latin typeface="Calibri" panose="020F0502020204030204" pitchFamily="34" charset="0"/>
                <a:cs typeface="Calibri" panose="020F0502020204030204" pitchFamily="34" charset="0"/>
              </a:rPr>
              <a:t>ošetrovaním </a:t>
            </a: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dieťaťa a </a:t>
            </a:r>
            <a:r>
              <a:rPr lang="sk-SK" sz="2800" i="1" dirty="0">
                <a:latin typeface="Calibri" panose="020F0502020204030204" pitchFamily="34" charset="0"/>
                <a:cs typeface="Calibri" panose="020F0502020204030204" pitchFamily="34" charset="0"/>
              </a:rPr>
              <a:t>liečebným</a:t>
            </a: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 režimom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b="1" dirty="0">
                <a:latin typeface="Calibri" panose="020F0502020204030204" pitchFamily="34" charset="0"/>
                <a:cs typeface="Calibri" panose="020F0502020204030204" pitchFamily="34" charset="0"/>
              </a:rPr>
              <a:t>Financie – </a:t>
            </a: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okrem výživného: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prídavky na dieťa bude poberať matka / otec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daňový bonus na dieťa si bude uplatňovať matka / otec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iné dávky a príspevky na dieťa bude poberať matka / otec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dohoda o iných finančných nákladoch na dieťa – poistenie dieťaťa, sporenie, mimoriadne výdavky na dieťa... </a:t>
            </a:r>
          </a:p>
        </p:txBody>
      </p:sp>
    </p:spTree>
    <p:extLst>
      <p:ext uri="{BB962C8B-B14F-4D97-AF65-F5344CB8AC3E}">
        <p14:creationId xmlns:p14="http://schemas.microsoft.com/office/powerpoint/2010/main" val="1179583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D7D5AB-A166-9F6B-B9DF-17AC3786F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3427"/>
          </a:xfrm>
        </p:spPr>
        <p:txBody>
          <a:bodyPr>
            <a:normAutofit/>
          </a:bodyPr>
          <a:lstStyle/>
          <a:p>
            <a:r>
              <a:rPr lang="sk-SK" sz="3200" b="1" i="1" dirty="0">
                <a:solidFill>
                  <a:srgbClr val="FF0000"/>
                </a:solidFill>
              </a:rPr>
              <a:t>Rodičovský plán = rodičovská dohoda</a:t>
            </a:r>
            <a:endParaRPr lang="sk-SK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8AE754-5393-E037-92A8-B566A16CB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2358" y="1347537"/>
            <a:ext cx="9432758" cy="532597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b="1" dirty="0">
                <a:latin typeface="Calibri" panose="020F0502020204030204" pitchFamily="34" charset="0"/>
                <a:cs typeface="Calibri" panose="020F0502020204030204" pitchFamily="34" charset="0"/>
              </a:rPr>
              <a:t>Mimoškolské, voľnočasové aktivity </a:t>
            </a: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– výber, financovanie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b="1" dirty="0">
                <a:latin typeface="Calibri" panose="020F0502020204030204" pitchFamily="34" charset="0"/>
                <a:cs typeface="Calibri" panose="020F0502020204030204" pitchFamily="34" charset="0"/>
              </a:rPr>
              <a:t>Vycestovanie </a:t>
            </a: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dieťaťa mimo bydliska na viac ako ......dní: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vzájomné informovanie o mieste, adrese a dĺžke pobytu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potreba súhlasu druhého rodiča na vycestovanie do zahraničia – áno / nie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b="1" dirty="0">
                <a:latin typeface="Calibri" panose="020F0502020204030204" pitchFamily="34" charset="0"/>
                <a:cs typeface="Calibri" panose="020F0502020204030204" pitchFamily="34" charset="0"/>
              </a:rPr>
              <a:t>Iné dojednania medzi rodičmi: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zmena priezviska, štátneho občianstva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osoby, ktoré môžu prevziať / odovzdať dieťa druhému rodičovi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Vzájomné informovanie sa o dieťati</a:t>
            </a:r>
          </a:p>
        </p:txBody>
      </p:sp>
    </p:spTree>
    <p:extLst>
      <p:ext uri="{BB962C8B-B14F-4D97-AF65-F5344CB8AC3E}">
        <p14:creationId xmlns:p14="http://schemas.microsoft.com/office/powerpoint/2010/main" val="2790007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7F09F-C144-4170-F189-E48E28292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43216"/>
          </a:xfrm>
        </p:spPr>
        <p:txBody>
          <a:bodyPr/>
          <a:lstStyle/>
          <a:p>
            <a:r>
              <a:rPr lang="sk-SK" sz="3600" b="1" i="1" dirty="0">
                <a:solidFill>
                  <a:srgbClr val="FF0000"/>
                </a:solidFill>
              </a:rPr>
              <a:t>Rodičovský plán = rodičovská dohoda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EEDF04E-31E9-5EB3-BD49-5DB9B74B3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72126"/>
            <a:ext cx="8915400" cy="516555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komunikácia rodiča s dieťaťom v čase, keď práve rodič s dieťaťom nie 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čo v prípade, ak sa rodič v čase pre neho určenom z vážnych dôvodov o dieťa nemôže postarať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čo v prípade choroby dieťaťa a nemožnosti byť s druhým rodičom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riešenie prípadných potrebných zmien rodičovského plánu starostlivosti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riešenie prípadných budúcich sporov</a:t>
            </a:r>
          </a:p>
        </p:txBody>
      </p:sp>
    </p:spTree>
    <p:extLst>
      <p:ext uri="{BB962C8B-B14F-4D97-AF65-F5344CB8AC3E}">
        <p14:creationId xmlns:p14="http://schemas.microsoft.com/office/powerpoint/2010/main" val="1567905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84F5D3-C474-AFDE-8527-FDCD20866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5511"/>
          </a:xfrm>
        </p:spPr>
        <p:txBody>
          <a:bodyPr>
            <a:normAutofit/>
          </a:bodyPr>
          <a:lstStyle/>
          <a:p>
            <a:r>
              <a:rPr lang="sk-SK" sz="3200" b="1" i="1" dirty="0">
                <a:solidFill>
                  <a:srgbClr val="FF0000"/>
                </a:solidFill>
              </a:rPr>
              <a:t>Rodičovský plán = rodičovská dohoda</a:t>
            </a:r>
            <a:endParaRPr lang="sk-SK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6DE7F8F-235C-A663-2930-D339976DD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273" y="1379621"/>
            <a:ext cx="9609221" cy="5085347"/>
          </a:xfrm>
        </p:spPr>
        <p:txBody>
          <a:bodyPr>
            <a:normAutofit/>
          </a:bodyPr>
          <a:lstStyle/>
          <a:p>
            <a:pPr algn="ctr"/>
            <a:endParaRPr lang="sk-SK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Nepovinná časť rodičovského plánu: </a:t>
            </a:r>
          </a:p>
          <a:p>
            <a:pPr algn="ctr"/>
            <a:endParaRPr lang="sk-SK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z právneho hľadiska hodnotená ako právne nevykonateľná</a:t>
            </a:r>
          </a:p>
          <a:p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obsahuje náležitosti, ktorým súd nevenuje pozornosť, nie sú obsahom rozsudku</a:t>
            </a:r>
          </a:p>
          <a:p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pre rodičov tieto dojednanie sú nastavením pravidiel a spôsob ako sa vyhnúť nedorozumeniam, konfliktom</a:t>
            </a:r>
          </a:p>
          <a:p>
            <a:pPr marL="0" indent="0">
              <a:buNone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0625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C20664-3B26-C1D4-0B5E-8B462F645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252817"/>
          </a:xfrm>
        </p:spPr>
        <p:txBody>
          <a:bodyPr>
            <a:normAutofit/>
          </a:bodyPr>
          <a:lstStyle/>
          <a:p>
            <a:pPr algn="ctr"/>
            <a:r>
              <a:rPr lang="sk-SK" sz="28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záver pár slov pre všetkých ktorí pracujú s rozhádanými rodičmi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80CBE64-7607-3879-5FA3-91D4DEDC9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310062"/>
            <a:ext cx="8915400" cy="3601159"/>
          </a:xfrm>
        </p:spPr>
        <p:txBody>
          <a:bodyPr>
            <a:normAutofit/>
          </a:bodyPr>
          <a:lstStyle/>
          <a:p>
            <a:pPr algn="ctr"/>
            <a:r>
              <a:rPr lang="sk-SK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Iveta </a:t>
            </a:r>
            <a:r>
              <a:rPr lang="sk-SK" sz="28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Kačkovičová</a:t>
            </a:r>
            <a:r>
              <a:rPr lang="sk-SK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0" indent="0" algn="ctr">
              <a:buNone/>
            </a:pPr>
            <a:r>
              <a:rPr lang="sk-SK" sz="2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Môj pohľad na prácu kolízneho opatrovníka.</a:t>
            </a:r>
            <a:endParaRPr lang="sk-SK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sk-SK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sk-SK" sz="28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Manuál k - Zápisníku zdravia Vášho dieťaťa</a:t>
            </a:r>
          </a:p>
          <a:p>
            <a:pPr marL="0" indent="0" algn="l">
              <a:buNone/>
            </a:pPr>
            <a:r>
              <a:rPr lang="sk-SK" sz="2800" b="0" i="0" u="sng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sk-SK" sz="28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https://www.health.gov.sk</a:t>
            </a:r>
          </a:p>
          <a:p>
            <a:pPr marL="0" indent="0" algn="l">
              <a:buNone/>
            </a:pPr>
            <a:r>
              <a:rPr lang="sk-SK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Zápisník – tlačená forma – ministerstvo zdravotníctva</a:t>
            </a:r>
            <a:endParaRPr lang="sk-SK" sz="2800" b="0" i="0" u="none" strike="noStrike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sk-SK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94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>
            <a:extLst>
              <a:ext uri="{FF2B5EF4-FFF2-40B4-BE49-F238E27FC236}">
                <a16:creationId xmlns:a16="http://schemas.microsoft.com/office/drawing/2014/main" id="{32D6EBC4-8352-3E5B-4AD7-0ABED72B096A}"/>
              </a:ext>
            </a:extLst>
          </p:cNvPr>
          <p:cNvSpPr txBox="1"/>
          <p:nvPr/>
        </p:nvSpPr>
        <p:spPr>
          <a:xfrm>
            <a:off x="3048000" y="3109845"/>
            <a:ext cx="6096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sk-SK" sz="4000" b="1" dirty="0">
                <a:solidFill>
                  <a:srgbClr val="FF0000"/>
                </a:solidFill>
              </a:rPr>
              <a:t>Ďakujem </a:t>
            </a:r>
          </a:p>
          <a:p>
            <a:pPr marL="0" indent="0" algn="ctr">
              <a:buNone/>
            </a:pPr>
            <a:r>
              <a:rPr lang="sk-SK" sz="4000" b="1" dirty="0">
                <a:solidFill>
                  <a:srgbClr val="FF0000"/>
                </a:solidFill>
              </a:rPr>
              <a:t>za pozornosť 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7453D621-E288-7805-1A19-9E18FDA5A1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8666" y="5340520"/>
            <a:ext cx="1075946" cy="104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236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6F74BC-731E-D702-7FA8-BD6E432CC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167510"/>
          </a:xfrm>
        </p:spPr>
        <p:txBody>
          <a:bodyPr>
            <a:normAutofit/>
          </a:bodyPr>
          <a:lstStyle/>
          <a:p>
            <a:r>
              <a:rPr lang="sk-SK" sz="4000" b="1" i="1" dirty="0">
                <a:solidFill>
                  <a:srgbClr val="FF0000"/>
                </a:solidFill>
              </a:rPr>
              <a:t>            Rozvod / rozchod rodičov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D8DAF07-B696-245B-5D93-ABDDA608B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599" y="1812759"/>
            <a:ext cx="8762997" cy="44917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k-SK" sz="2400" dirty="0">
                <a:solidFill>
                  <a:srgbClr val="0070C0"/>
                </a:solidFill>
              </a:rPr>
              <a:t> </a:t>
            </a:r>
            <a:r>
              <a:rPr lang="sk-SK" sz="2400" b="1" dirty="0">
                <a:solidFill>
                  <a:schemeClr val="tx1"/>
                </a:solidFill>
              </a:rPr>
              <a:t>spolupracujúci rodičia </a:t>
            </a:r>
            <a:r>
              <a:rPr lang="sk-SK" sz="2400" dirty="0">
                <a:solidFill>
                  <a:schemeClr val="tx1"/>
                </a:solidFill>
              </a:rPr>
              <a:t>= oddelia svoj partnerský vzťah od rodičovského vzťahu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2400" dirty="0">
                <a:solidFill>
                  <a:schemeClr val="tx1"/>
                </a:solidFill>
              </a:rPr>
              <a:t> súd ani kolízny opatrovník sa o nich nedozvie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2400" dirty="0">
                <a:solidFill>
                  <a:schemeClr val="tx1"/>
                </a:solidFill>
              </a:rPr>
              <a:t>súd a kolízny opatrovník dozvedia na základe uzavretia rodičovskej dohody a jej predloženia súdu na schválenie bez spolupráce s kolíznym opatrovníkom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sz="2400" dirty="0">
                <a:solidFill>
                  <a:schemeClr val="tx1"/>
                </a:solidFill>
              </a:rPr>
              <a:t> </a:t>
            </a:r>
            <a:r>
              <a:rPr lang="sk-SK" sz="2400" b="1" dirty="0">
                <a:solidFill>
                  <a:schemeClr val="tx1"/>
                </a:solidFill>
              </a:rPr>
              <a:t>nespolupracujúci rodičia</a:t>
            </a:r>
            <a:r>
              <a:rPr lang="sk-SK" sz="2400" dirty="0">
                <a:solidFill>
                  <a:schemeClr val="tx1"/>
                </a:solidFill>
              </a:rPr>
              <a:t> = kontaktujú oddelenie </a:t>
            </a:r>
            <a:r>
              <a:rPr lang="sk-SK" sz="2400" dirty="0" err="1">
                <a:solidFill>
                  <a:schemeClr val="tx1"/>
                </a:solidFill>
              </a:rPr>
              <a:t>SPODaSK</a:t>
            </a:r>
            <a:r>
              <a:rPr lang="sk-SK" sz="2400" dirty="0">
                <a:solidFill>
                  <a:schemeClr val="tx1"/>
                </a:solidFill>
              </a:rPr>
              <a:t> a súd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400" dirty="0">
                <a:solidFill>
                  <a:schemeClr val="tx1"/>
                </a:solidFill>
              </a:rPr>
              <a:t>oslovením </a:t>
            </a:r>
            <a:r>
              <a:rPr lang="sk-SK" sz="2400" dirty="0" err="1">
                <a:solidFill>
                  <a:schemeClr val="tx1"/>
                </a:solidFill>
              </a:rPr>
              <a:t>SPODaSK</a:t>
            </a:r>
            <a:r>
              <a:rPr lang="sk-SK" sz="2400" dirty="0">
                <a:solidFill>
                  <a:schemeClr val="tx1"/>
                </a:solidFill>
              </a:rPr>
              <a:t> jedným z rodičov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400" dirty="0">
                <a:solidFill>
                  <a:schemeClr val="tx1"/>
                </a:solidFill>
              </a:rPr>
              <a:t>súdom stanovený kolízny opatrovník </a:t>
            </a:r>
          </a:p>
          <a:p>
            <a:pPr>
              <a:buFont typeface="Wingdings" panose="05000000000000000000" pitchFamily="2" charset="2"/>
              <a:buChar char="Ø"/>
            </a:pPr>
            <a:endParaRPr lang="sk-SK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544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17E8F2-79B1-71C7-460B-5E6360F61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>
                <a:solidFill>
                  <a:srgbClr val="FF0000"/>
                </a:solidFill>
              </a:rPr>
              <a:t>                Kolízny opatrovník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1E6E50-12A9-2023-A69A-EEB0820B2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4021" y="1427747"/>
            <a:ext cx="9657347" cy="5101390"/>
          </a:xfrm>
        </p:spPr>
        <p:txBody>
          <a:bodyPr/>
          <a:lstStyle/>
          <a:p>
            <a:r>
              <a:rPr lang="sk-SK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Zástupcom maloletého dieťaťa pred súdom</a:t>
            </a:r>
          </a:p>
          <a:p>
            <a:r>
              <a:rPr lang="sk-SK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Komplexné vyhodnotenie rodinnej situácie</a:t>
            </a:r>
          </a:p>
          <a:p>
            <a:r>
              <a:rPr lang="sk-SK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prípade potreby – individuálny plán ochrany dieťaťa</a:t>
            </a:r>
          </a:p>
          <a:p>
            <a:r>
              <a:rPr lang="sk-SK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Vyjadrenia = z procesného hľadiska dôležité dôkazy = prispievajú k objektívnemu posúdeniu veci </a:t>
            </a:r>
            <a:endParaRPr lang="sk-SK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k-SK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Zisťovanie pomerov = predložené reálnymi úkonmi</a:t>
            </a:r>
          </a:p>
          <a:p>
            <a:r>
              <a:rPr lang="sk-SK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týmto skutočnostiam mu môžu byť kladené rôzne otázky, na ktoré je povinný pohotovo reagovať a odpovedať</a:t>
            </a:r>
            <a:endParaRPr lang="sk-SK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43513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FAE5DC-C1DB-7CA0-9D3E-2346106BF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Kolízny opatrovník by mal byť </a:t>
            </a:r>
            <a:r>
              <a:rPr lang="sk-SK" sz="3200" b="1" i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aktívnym</a:t>
            </a:r>
            <a:r>
              <a:rPr lang="sk-SK" sz="32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koordinátorom práce s rodičmi </a:t>
            </a:r>
            <a:endParaRPr lang="sk-SK" sz="3200" b="1" i="1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0C3C6E1-CA88-8FA4-E9A3-2032AAC87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4999"/>
            <a:ext cx="8915400" cy="4720389"/>
          </a:xfrm>
        </p:spPr>
        <p:txBody>
          <a:bodyPr>
            <a:normAutofit/>
          </a:bodyPr>
          <a:lstStyle/>
          <a:p>
            <a:r>
              <a:rPr lang="sk-SK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rámci poradenstva viesť rodičov k uvedomeniu si že: </a:t>
            </a:r>
          </a:p>
          <a:p>
            <a:pPr marL="0" indent="0">
              <a:buNone/>
            </a:pPr>
            <a:endParaRPr lang="sk-SK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aj po rozpade partnerského vzťahu majú k dieťaťu určité povinnosti </a:t>
            </a:r>
            <a:r>
              <a:rPr lang="sk-SK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obaja rodičia sú pre dieťa dôležití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záujme dieťaťa majú minimalizovať napätie medzi nimi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majú podporovať vzťah dieťaťa k druhému rodičovi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majú sa dohodnúť na veciach týkajúcich sa dieťaťa </a:t>
            </a:r>
          </a:p>
          <a:p>
            <a:pPr marL="0" indent="0">
              <a:buNone/>
            </a:pPr>
            <a:endParaRPr lang="sk-SK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k-SK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897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C28B1F-EBCE-C652-D962-0B33879A4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Preskúmanie rodinných pomerov kolíznym opatrovníkom </a:t>
            </a:r>
            <a:endParaRPr lang="sk-SK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0F5E6BD-5214-75B5-886C-EFB518ABE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095" y="1700463"/>
            <a:ext cx="10010273" cy="492492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vzdialenosť medzi bydliskami rodičov 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sk-SK" sz="28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podmienky bývania ( veľkosť bytu / domu nesmie byť uprednostňovaná 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sk-SK" sz="28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nakoľko nemá vplyv na kvalitu výchovy dieťaťa ) </a:t>
            </a:r>
            <a:endParaRPr lang="sk-SK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sk-SK" sz="28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pracovné zaradenie rodiča a pracovná doba </a:t>
            </a:r>
            <a:endParaRPr lang="sk-SK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sk-SK" sz="28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predškolské / školské zariadenie, ktoré dieťa navštevuje</a:t>
            </a:r>
            <a:endParaRPr lang="sk-SK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sk-SK" sz="28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mimoškolské aktivity dieťaťa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sk-SK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sk-SK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šetrujúci lekár, zdravotný stav dieťaťa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sk-SK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sk-SK" sz="28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istenie vlastných výchovných schopností rodiča ( bez poukazovania na výchovnú nekompetentnosť druhého rodiča )</a:t>
            </a:r>
          </a:p>
          <a:p>
            <a:pPr marL="0" lvl="0" indent="0" algn="just">
              <a:lnSpc>
                <a:spcPct val="107000"/>
              </a:lnSpc>
              <a:buNone/>
            </a:pPr>
            <a:endParaRPr lang="sk-SK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47553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704A4-8AFB-4BE7-B905-444B8950E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68968"/>
            <a:ext cx="8911687" cy="1026695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2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Preskúmanie pomerov medzi rodičmi kolíznym opatrovníkom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9FBAEC3-ADB4-E2C3-D2CF-351DDC831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0674" y="1403684"/>
            <a:ext cx="9723938" cy="5085348"/>
          </a:xfrm>
        </p:spPr>
        <p:txBody>
          <a:bodyPr>
            <a:normAutofit fontScale="92500"/>
          </a:bodyPr>
          <a:lstStyle/>
          <a:p>
            <a:r>
              <a:rPr lang="sk-SK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pohovor s </a:t>
            </a:r>
            <a:r>
              <a:rPr lang="sk-SK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oboma</a:t>
            </a:r>
            <a:r>
              <a:rPr lang="sk-SK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rodičmi umožňuje kolíznemu opatrovníkovi orientovať sa vo vzťahoch a v tom ako ich členovia rodiny prežívajú</a:t>
            </a:r>
          </a:p>
          <a:p>
            <a:r>
              <a:rPr lang="sk-SK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ako každý rodič rešpektuje práva druhého rodiča a jeho rodičov vo vzťahu k dieťaťu</a:t>
            </a:r>
          </a:p>
          <a:p>
            <a:r>
              <a:rPr lang="sk-SK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akým spôsobom hovorí o druhom rodičovi a jeho rodičoch pred dieťaťom</a:t>
            </a:r>
          </a:p>
          <a:p>
            <a:r>
              <a:rPr lang="sk-SK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akým spôsobom každý z rodičov pristupuje k riešeniu vzájomných konfliktov a k vyriešeniu ich situácie</a:t>
            </a:r>
          </a:p>
          <a:p>
            <a:r>
              <a:rPr lang="sk-SK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spozorovať okolnosti, ktoré bránia uzavretiu vzájomnej dohody rodičov </a:t>
            </a:r>
          </a:p>
          <a:p>
            <a:r>
              <a:rPr lang="sk-SK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!!</a:t>
            </a:r>
            <a:r>
              <a:rPr lang="sk-SK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prítomnosť pri r</a:t>
            </a:r>
            <a:r>
              <a:rPr lang="sk-SK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ealizácii odovzdávania dieťaťa druhému rodičovi </a:t>
            </a:r>
            <a:r>
              <a:rPr lang="sk-SK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!!</a:t>
            </a:r>
          </a:p>
          <a:p>
            <a:pPr marL="0" indent="0">
              <a:buNone/>
            </a:pPr>
            <a:endParaRPr lang="sk-SK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704997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01E73-3ED5-E24C-4777-4A727C9E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527858"/>
            <a:ext cx="8911687" cy="659258"/>
          </a:xfrm>
        </p:spPr>
        <p:txBody>
          <a:bodyPr>
            <a:normAutofit/>
          </a:bodyPr>
          <a:lstStyle/>
          <a:p>
            <a:pPr algn="ctr"/>
            <a:r>
              <a:rPr lang="sk-SK" sz="3200" b="1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sk-SK" sz="32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valitný výkon kolízneho opatrovníka </a:t>
            </a:r>
            <a:endParaRPr lang="sk-SK" sz="3200" b="1" i="1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2B6E48F-B896-EC9D-BA23-50B6A2D87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6512" y="1187116"/>
            <a:ext cx="9838814" cy="5470358"/>
          </a:xfrm>
        </p:spPr>
        <p:txBody>
          <a:bodyPr>
            <a:normAutofit lnSpcReduction="10000"/>
          </a:bodyPr>
          <a:lstStyle/>
          <a:p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Nebude viesť súd k potrebe vypracovania súdnoznaleckého posudku, ktorý: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predlžuje spor medzi rodičmi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vedie k možnému traumatizovaniu dieťaťa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nie je nevyhnutný v každom prípade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v prípade ak je nevyhnutný znalecký posudok – kolízny opatrovník by mal jasne odôvodniť potrebu jeho vypracovania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na základe vypracovaného znaleckého posudku má kolízny opatrovník navrhnúť ďalší postup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!! jasne definovať, ktorý rodič je nespolupracujúci, konfliktný, nerešpektujúci druhého rodiča, záujem a potreby dieťaťa, kolízneho opatrovníka, súdne rozhodnutie !!</a:t>
            </a: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>
              <a:buFont typeface="Wingdings" panose="05000000000000000000" pitchFamily="2" charset="2"/>
              <a:buChar char="Ø"/>
            </a:pPr>
            <a:endParaRPr lang="sk-SK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859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D74836-963A-8F73-F4D9-3D2535154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08548"/>
            <a:ext cx="8911687" cy="1219200"/>
          </a:xfrm>
        </p:spPr>
        <p:txBody>
          <a:bodyPr>
            <a:normAutofit/>
          </a:bodyPr>
          <a:lstStyle/>
          <a:p>
            <a:pPr algn="just"/>
            <a:r>
              <a:rPr lang="sk-SK" sz="3200" b="1" i="1" dirty="0">
                <a:solidFill>
                  <a:srgbClr val="FF0000"/>
                </a:solidFill>
              </a:rPr>
              <a:t>Formulár = rodičovský plán = rodičovská dohoda - pomoc pre kolízneho opatrovníka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70077CE-98BD-CDA0-745D-13C46E5D6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1222" y="1427748"/>
            <a:ext cx="9991809" cy="5221704"/>
          </a:xfrm>
        </p:spPr>
        <p:txBody>
          <a:bodyPr>
            <a:normAutofit/>
          </a:bodyPr>
          <a:lstStyle/>
          <a:p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Nastavuje obraz rodičom o čom všetkom majú spoločne rozhodovať</a:t>
            </a:r>
          </a:p>
          <a:p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Nastavuje mantinely rodičom </a:t>
            </a:r>
          </a:p>
          <a:p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Ukazuje kolíznemu opatrovníkovi aj rodičom, kde sa vedia, mohli by sa zhodnúť</a:t>
            </a:r>
          </a:p>
          <a:p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Kde sú ich predstavy, názory odlišné</a:t>
            </a:r>
          </a:p>
          <a:p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Podklad pre vedenie rodičov k vzájomnej dohode vo veciach na ktorých by sa vedeli zhodnúť</a:t>
            </a:r>
          </a:p>
          <a:p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Podklad pre rodinného mediátora v čom sa rodičia ani za pomoci kolízneho opatrovníka dohodnúť nevedia</a:t>
            </a:r>
          </a:p>
        </p:txBody>
      </p:sp>
    </p:spTree>
    <p:extLst>
      <p:ext uri="{BB962C8B-B14F-4D97-AF65-F5344CB8AC3E}">
        <p14:creationId xmlns:p14="http://schemas.microsoft.com/office/powerpoint/2010/main" val="1404777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C446A-F269-1256-EC97-D45B8CF81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79048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i="1" dirty="0">
                <a:solidFill>
                  <a:srgbClr val="FF0000"/>
                </a:solidFill>
              </a:rPr>
              <a:t>Rodičovský plán = rodičovská dohoda</a:t>
            </a:r>
            <a:br>
              <a:rPr lang="sk-SK" sz="3200" b="1" i="1" dirty="0">
                <a:solidFill>
                  <a:srgbClr val="FF0000"/>
                </a:solidFill>
              </a:rPr>
            </a:br>
            <a:endParaRPr lang="sk-SK" sz="32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AB9F90D-99DF-6D24-D42C-54F9B2193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8167" y="1203158"/>
            <a:ext cx="10411327" cy="5374103"/>
          </a:xfrm>
        </p:spPr>
        <p:txBody>
          <a:bodyPr>
            <a:normAutofit/>
          </a:bodyPr>
          <a:lstStyle/>
          <a:p>
            <a:pPr algn="ctr"/>
            <a:endParaRPr lang="sk-SK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Povinná časť – uvádzaná v rozsudku súdu: </a:t>
            </a:r>
          </a:p>
          <a:p>
            <a:pPr marL="0" indent="0" algn="ctr">
              <a:buNone/>
            </a:pPr>
            <a:endParaRPr lang="sk-SK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osobné údaje rodičov </a:t>
            </a:r>
            <a:r>
              <a:rPr lang="sk-SK" sz="2400" dirty="0">
                <a:latin typeface="Calibri" panose="020F0502020204030204" pitchFamily="34" charset="0"/>
                <a:cs typeface="Calibri" panose="020F0502020204030204" pitchFamily="34" charset="0"/>
              </a:rPr>
              <a:t>- titul, meno, adresa, kontakt – telefónne číslo, e-mail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údaje o dieťati/deťoch - </a:t>
            </a:r>
            <a:r>
              <a:rPr lang="sk-SK" sz="2400" dirty="0">
                <a:latin typeface="Calibri" panose="020F0502020204030204" pitchFamily="34" charset="0"/>
                <a:cs typeface="Calibri" panose="020F0502020204030204" pitchFamily="34" charset="0"/>
              </a:rPr>
              <a:t>meno, dátum na rodenia, adresa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časový rozvrh starostlivosti o dieťa - </a:t>
            </a:r>
            <a:r>
              <a:rPr lang="sk-SK" sz="2400" dirty="0">
                <a:latin typeface="Calibri" panose="020F0502020204030204" pitchFamily="34" charset="0"/>
                <a:cs typeface="Calibri" panose="020F0502020204030204" pitchFamily="34" charset="0"/>
              </a:rPr>
              <a:t>vrátane sviatkov, prázdnin</a:t>
            </a: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prevzatie dieťaťa – matkou, otcom      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forma zverenia do starostlivosti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2800" dirty="0">
                <a:latin typeface="Calibri" panose="020F0502020204030204" pitchFamily="34" charset="0"/>
                <a:cs typeface="Calibri" panose="020F0502020204030204" pitchFamily="34" charset="0"/>
              </a:rPr>
              <a:t>výživné </a:t>
            </a:r>
          </a:p>
          <a:p>
            <a:endParaRPr lang="sk-SK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513057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1923</TotalTime>
  <Words>979</Words>
  <Application>Microsoft Office PowerPoint</Application>
  <PresentationFormat>Širokouhlá</PresentationFormat>
  <Paragraphs>128</Paragraphs>
  <Slides>16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Wingdings</vt:lpstr>
      <vt:lpstr>Wingdings 3</vt:lpstr>
      <vt:lpstr>Dym</vt:lpstr>
      <vt:lpstr>  Preskúmanie rodinných pomerov kolíznym opatrovníkom  a rodičovská dohoda </vt:lpstr>
      <vt:lpstr>            Rozvod / rozchod rodičov </vt:lpstr>
      <vt:lpstr>                Kolízny opatrovník</vt:lpstr>
      <vt:lpstr>Kolízny opatrovník by mal byť aktívnym koordinátorom práce s rodičmi </vt:lpstr>
      <vt:lpstr>Preskúmanie rodinných pomerov kolíznym opatrovníkom </vt:lpstr>
      <vt:lpstr>Preskúmanie pomerov medzi rodičmi kolíznym opatrovníkom </vt:lpstr>
      <vt:lpstr>Kvalitný výkon kolízneho opatrovníka </vt:lpstr>
      <vt:lpstr>Formulár = rodičovský plán = rodičovská dohoda - pomoc pre kolízneho opatrovníka </vt:lpstr>
      <vt:lpstr>Rodičovský plán = rodičovská dohoda </vt:lpstr>
      <vt:lpstr>Rodičovský plán = rodičovská dohoda</vt:lpstr>
      <vt:lpstr>Rodičovský plán = rodičovská dohoda</vt:lpstr>
      <vt:lpstr>Rodičovský plán = rodičovská dohoda</vt:lpstr>
      <vt:lpstr>Rodičovský plán = rodičovská dohoda</vt:lpstr>
      <vt:lpstr>Rodičovský plán = rodičovská dohoda</vt:lpstr>
      <vt:lpstr>Na záver pár slov pre všetkých ktorí pracujú s rozhádanými rodičmi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Preskúmanie pomerov a rodičovská dohoda </dc:title>
  <dc:creator>Mirka</dc:creator>
  <cp:lastModifiedBy>Mirka</cp:lastModifiedBy>
  <cp:revision>6</cp:revision>
  <dcterms:created xsi:type="dcterms:W3CDTF">2022-10-17T07:06:29Z</dcterms:created>
  <dcterms:modified xsi:type="dcterms:W3CDTF">2022-10-18T15:45:04Z</dcterms:modified>
</cp:coreProperties>
</file>