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76" r:id="rId4"/>
    <p:sldId id="283" r:id="rId5"/>
    <p:sldId id="258" r:id="rId6"/>
    <p:sldId id="259" r:id="rId7"/>
    <p:sldId id="260" r:id="rId8"/>
    <p:sldId id="263" r:id="rId9"/>
    <p:sldId id="264" r:id="rId10"/>
    <p:sldId id="274" r:id="rId11"/>
    <p:sldId id="267" r:id="rId12"/>
    <p:sldId id="268" r:id="rId13"/>
    <p:sldId id="269" r:id="rId14"/>
    <p:sldId id="270" r:id="rId15"/>
    <p:sldId id="281" r:id="rId16"/>
    <p:sldId id="284" r:id="rId17"/>
    <p:sldId id="277" r:id="rId18"/>
    <p:sldId id="282" r:id="rId19"/>
    <p:sldId id="279" r:id="rId20"/>
    <p:sldId id="280" r:id="rId21"/>
    <p:sldId id="272" r:id="rId22"/>
  </p:sldIdLst>
  <p:sldSz cx="12192000" cy="6858000"/>
  <p:notesSz cx="6781800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B04B2187-0B29-4A7F-9F9F-BAA484F415B6}">
          <p14:sldIdLst>
            <p14:sldId id="256"/>
          </p14:sldIdLst>
        </p14:section>
        <p14:section name="Sekcia bez názvu" id="{31E9471A-FB1A-4C85-88DA-C12BB925A615}">
          <p14:sldIdLst>
            <p14:sldId id="275"/>
            <p14:sldId id="276"/>
            <p14:sldId id="283"/>
            <p14:sldId id="258"/>
            <p14:sldId id="259"/>
            <p14:sldId id="260"/>
            <p14:sldId id="263"/>
            <p14:sldId id="264"/>
            <p14:sldId id="274"/>
            <p14:sldId id="267"/>
            <p14:sldId id="268"/>
            <p14:sldId id="269"/>
            <p14:sldId id="270"/>
            <p14:sldId id="281"/>
            <p14:sldId id="284"/>
            <p14:sldId id="277"/>
            <p14:sldId id="282"/>
            <p14:sldId id="279"/>
            <p14:sldId id="280"/>
          </p14:sldIdLst>
        </p14:section>
        <p14:section name="Sekcia bez názvu" id="{10B4D286-D634-46DD-BD89-8903B01E00F6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ABF96-ADF4-4744-84CB-5B823BDADDCC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8180" y="4777194"/>
            <a:ext cx="54254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F8487-FD32-4778-AE7A-667AD239C7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736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8487-FD32-4778-AE7A-667AD239C7E0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929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Rozhodnutia súdov podľa</a:t>
            </a:r>
            <a:r>
              <a:rPr lang="sk-SK" baseline="0" dirty="0" smtClean="0"/>
              <a:t> krajov SR – na východnom Slovensku je najmenej rozhodnutí o SOS. Toto sú štatistické čísla, ktoré nám približne ukazujú využívanie inštitútu SOS. Moja praktická skúsenosť ako rodinnej </a:t>
            </a:r>
            <a:r>
              <a:rPr lang="sk-SK" baseline="0" dirty="0" err="1" smtClean="0"/>
              <a:t>mediátorky</a:t>
            </a:r>
            <a:r>
              <a:rPr lang="sk-SK" baseline="0" dirty="0" smtClean="0"/>
              <a:t> je aj taká, že rodičia majú dohodnutý režim starostlivosti napr. v pomere 8 dní u mamy a 6 dní u otca, ale dieťaťa je zverené do osobnej starostlivosti matky na základe vzájomnej dohody rodičov. 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8487-FD32-4778-AE7A-667AD239C7E0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689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1200" dirty="0" smtClean="0"/>
              <a:t>Je náročné získať dôveryhodné štatistiky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1200" dirty="0" smtClean="0"/>
              <a:t>Okrem ČR a SR málokde existujú štatistické ročenky o súdnych rozhodnutiach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1200" dirty="0" smtClean="0"/>
              <a:t>Striedavá starostlivosť pod rôznymi názvami v rôznych jazykoch (dvojité bydlisko, zdieľaná starostlivosť, spoločná starostlivosť, 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1200" dirty="0" smtClean="0"/>
              <a:t>V mnohých krajinách nie je potrebné schválenie rodičovskej dohody súdom – štáty nevedia, ako žijú deti po rozvode. </a:t>
            </a:r>
            <a:r>
              <a:rPr lang="sk-SK" sz="1200" dirty="0" err="1" smtClean="0"/>
              <a:t>Odprezentujeme</a:t>
            </a:r>
            <a:r>
              <a:rPr lang="sk-SK" sz="1200" baseline="0" dirty="0" smtClean="0"/>
              <a:t> Vám údaje, ktoré sa nám podarilo získať a ktoré nám zároveň ukazujú ako dlho sa striedavá osobná starostlivosť vo vyspelých krajinách využíva a zároveň aj v akej miere v porovnaní so Slovenskom. </a:t>
            </a:r>
            <a:endParaRPr lang="sk-SK" sz="1200" dirty="0" smtClean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8487-FD32-4778-AE7A-667AD239C7E0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9539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8487-FD32-4778-AE7A-667AD239C7E0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144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Vývoj SOS v </a:t>
            </a:r>
            <a:r>
              <a:rPr lang="sk-SK" dirty="0" err="1" smtClean="0"/>
              <a:t>regióponoch</a:t>
            </a:r>
            <a:r>
              <a:rPr lang="sk-SK" dirty="0" smtClean="0"/>
              <a:t> Belgicka.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8487-FD32-4778-AE7A-667AD239C7E0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358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Názov</a:t>
            </a:r>
            <a:r>
              <a:rPr lang="sk-SK" baseline="0" dirty="0" smtClean="0"/>
              <a:t> prezentácie je: ,, Využívanie striedavej osobnej starostlivosti vo vyspelých krajinách“ . Čierna Hora medzi najvyspelejšie krajiny nepatrí ale podarilo sa nám získať údaj o </a:t>
            </a:r>
            <a:r>
              <a:rPr lang="sk-SK" baseline="0" dirty="0" err="1" smtClean="0"/>
              <a:t>využívani</a:t>
            </a:r>
            <a:r>
              <a:rPr lang="sk-SK" baseline="0" dirty="0" smtClean="0"/>
              <a:t> </a:t>
            </a:r>
            <a:r>
              <a:rPr lang="sk-SK" baseline="0" dirty="0" err="1" smtClean="0"/>
              <a:t>striedavky</a:t>
            </a:r>
            <a:r>
              <a:rPr lang="sk-SK" baseline="0" dirty="0" smtClean="0"/>
              <a:t> v Čiernej Hore a preto sa radi s týmto údajom s Vami podelíme. 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8487-FD32-4778-AE7A-667AD239C7E0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860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79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660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54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279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149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255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191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852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251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06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980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E8B3-3733-4F25-9A15-7F20B2F1CE9B}" type="datetimeFigureOut">
              <a:rPr lang="sk-SK" smtClean="0"/>
              <a:t>3. 12. 2019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8AA8-25DF-4B3F-A53D-F6E3A3D4CC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298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nsee.fr/fr/statistiques/368916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triedavka.s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stestiftung.org/en/access-denied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ce.gc.ca/eng/rp-pr/jr/jf-pf/2017/nov02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er.com/about+springer/media/springer+select?SGWID=0-11001-6-1465556-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adsmomspac.org/shared_parentin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ifs.gov.au/publications/family-matters/issue-88/shared-care-tim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2397678"/>
            <a:ext cx="12192000" cy="4636168"/>
          </a:xfrm>
        </p:spPr>
        <p:txBody>
          <a:bodyPr>
            <a:normAutofit fontScale="90000"/>
          </a:bodyPr>
          <a:lstStyle/>
          <a:p>
            <a:r>
              <a:rPr lang="sk-SK" sz="6600" b="1" dirty="0" smtClean="0"/>
              <a:t/>
            </a:r>
            <a:br>
              <a:rPr lang="sk-SK" sz="6600" b="1" dirty="0" smtClean="0"/>
            </a:br>
            <a:r>
              <a:rPr lang="sk-SK" sz="6600" b="1" dirty="0"/>
              <a:t/>
            </a:r>
            <a:br>
              <a:rPr lang="sk-SK" sz="6600" b="1" dirty="0"/>
            </a:br>
            <a:r>
              <a:rPr lang="sk-SK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Využívanie </a:t>
            </a:r>
            <a:r>
              <a:rPr lang="sk-SK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striedavej starostlivosti vo vyspelých </a:t>
            </a:r>
            <a:r>
              <a:rPr lang="sk-SK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krajinách</a:t>
            </a:r>
            <a:br>
              <a:rPr lang="sk-SK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6600" b="1" dirty="0"/>
              <a:t/>
            </a:r>
            <a:br>
              <a:rPr lang="sk-SK" sz="6600" b="1" dirty="0"/>
            </a:br>
            <a:r>
              <a:rPr lang="sk-SK" sz="4400" b="1" dirty="0"/>
              <a:t>10 rokov striedavej osobnej starostlivosti na Slovensku</a:t>
            </a:r>
            <a:r>
              <a:rPr lang="sk-SK" sz="4400" b="1" dirty="0" smtClean="0">
                <a:solidFill>
                  <a:srgbClr val="00B0F0"/>
                </a:solidFill>
              </a:rPr>
              <a:t/>
            </a:r>
            <a:br>
              <a:rPr lang="sk-SK" sz="4400" b="1" dirty="0" smtClean="0">
                <a:solidFill>
                  <a:srgbClr val="00B0F0"/>
                </a:solidFill>
              </a:rPr>
            </a:br>
            <a:endParaRPr lang="sk-SK" sz="4400" b="1" dirty="0">
              <a:solidFill>
                <a:srgbClr val="00B0F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311" y="331421"/>
            <a:ext cx="7291387" cy="1895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12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Švédsko</a:t>
            </a:r>
            <a:endParaRPr lang="sk-SK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927654"/>
            <a:ext cx="10515600" cy="493034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sk-SK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400" b="1" dirty="0" smtClean="0"/>
              <a:t>2017 Rovnaký </a:t>
            </a:r>
            <a:r>
              <a:rPr lang="sk-SK" sz="4400" b="1" dirty="0"/>
              <a:t>čas u mamy a u otca asi 27% predškolákov, ktorých rodičia nežijú spolu </a:t>
            </a:r>
            <a:endParaRPr lang="sk-SK" sz="4400" b="1" dirty="0" smtClean="0"/>
          </a:p>
          <a:p>
            <a:pPr algn="ctr">
              <a:buFont typeface="Wingdings" panose="05000000000000000000" pitchFamily="2" charset="2"/>
              <a:buChar char="Ø"/>
            </a:pPr>
            <a:endParaRPr lang="sk-SK" sz="4000" b="1" dirty="0"/>
          </a:p>
          <a:p>
            <a:pPr marL="0" indent="0" algn="ctr">
              <a:buNone/>
            </a:pPr>
            <a:r>
              <a:rPr lang="sk-SK" b="1" dirty="0" smtClean="0"/>
              <a:t>Zdroj </a:t>
            </a:r>
            <a:r>
              <a:rPr lang="sk-SK" b="1" dirty="0"/>
              <a:t>údajov</a:t>
            </a:r>
            <a:r>
              <a:rPr lang="sk-SK" b="1" dirty="0" smtClean="0"/>
              <a:t>:</a:t>
            </a:r>
          </a:p>
          <a:p>
            <a:pPr marL="0" indent="0" algn="just">
              <a:buNone/>
            </a:pPr>
            <a:r>
              <a:rPr lang="sk-SK" dirty="0" err="1" smtClean="0">
                <a:solidFill>
                  <a:srgbClr val="0070C0"/>
                </a:solidFill>
              </a:rPr>
              <a:t>Bergström</a:t>
            </a:r>
            <a:r>
              <a:rPr lang="sk-SK" dirty="0">
                <a:solidFill>
                  <a:srgbClr val="0070C0"/>
                </a:solidFill>
              </a:rPr>
              <a:t>, M., </a:t>
            </a:r>
            <a:r>
              <a:rPr lang="sk-SK" dirty="0" err="1">
                <a:solidFill>
                  <a:srgbClr val="0070C0"/>
                </a:solidFill>
              </a:rPr>
              <a:t>Fransson</a:t>
            </a:r>
            <a:r>
              <a:rPr lang="sk-SK" dirty="0">
                <a:solidFill>
                  <a:srgbClr val="0070C0"/>
                </a:solidFill>
              </a:rPr>
              <a:t>, E., </a:t>
            </a:r>
            <a:r>
              <a:rPr lang="sk-SK" dirty="0" err="1">
                <a:solidFill>
                  <a:srgbClr val="0070C0"/>
                </a:solidFill>
              </a:rPr>
              <a:t>Fabian</a:t>
            </a:r>
            <a:r>
              <a:rPr lang="sk-SK" dirty="0">
                <a:solidFill>
                  <a:srgbClr val="0070C0"/>
                </a:solidFill>
              </a:rPr>
              <a:t>, H., </a:t>
            </a:r>
            <a:r>
              <a:rPr lang="sk-SK" dirty="0" err="1">
                <a:solidFill>
                  <a:srgbClr val="0070C0"/>
                </a:solidFill>
              </a:rPr>
              <a:t>Hjern</a:t>
            </a:r>
            <a:r>
              <a:rPr lang="sk-SK" dirty="0">
                <a:solidFill>
                  <a:srgbClr val="0070C0"/>
                </a:solidFill>
              </a:rPr>
              <a:t>, A., </a:t>
            </a:r>
            <a:r>
              <a:rPr lang="sk-SK" dirty="0" err="1">
                <a:solidFill>
                  <a:srgbClr val="0070C0"/>
                </a:solidFill>
              </a:rPr>
              <a:t>Sarkadi</a:t>
            </a:r>
            <a:r>
              <a:rPr lang="sk-SK" dirty="0">
                <a:solidFill>
                  <a:srgbClr val="0070C0"/>
                </a:solidFill>
              </a:rPr>
              <a:t>, A. and </a:t>
            </a:r>
            <a:r>
              <a:rPr lang="sk-SK" dirty="0" err="1">
                <a:solidFill>
                  <a:srgbClr val="0070C0"/>
                </a:solidFill>
              </a:rPr>
              <a:t>Salari</a:t>
            </a:r>
            <a:r>
              <a:rPr lang="sk-SK" dirty="0">
                <a:solidFill>
                  <a:srgbClr val="0070C0"/>
                </a:solidFill>
              </a:rPr>
              <a:t>, R. (2017), </a:t>
            </a:r>
            <a:r>
              <a:rPr lang="sk-SK" i="1" dirty="0" err="1">
                <a:solidFill>
                  <a:srgbClr val="0070C0"/>
                </a:solidFill>
              </a:rPr>
              <a:t>Preschool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children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living</a:t>
            </a:r>
            <a:r>
              <a:rPr lang="sk-SK" i="1" dirty="0">
                <a:solidFill>
                  <a:srgbClr val="0070C0"/>
                </a:solidFill>
              </a:rPr>
              <a:t> in </a:t>
            </a:r>
            <a:r>
              <a:rPr lang="sk-SK" i="1" dirty="0" err="1">
                <a:solidFill>
                  <a:srgbClr val="0070C0"/>
                </a:solidFill>
              </a:rPr>
              <a:t>joint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physical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custody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arrangements</a:t>
            </a:r>
            <a:r>
              <a:rPr lang="sk-SK" i="1" dirty="0">
                <a:solidFill>
                  <a:srgbClr val="0070C0"/>
                </a:solidFill>
              </a:rPr>
              <a:t> show </a:t>
            </a:r>
            <a:r>
              <a:rPr lang="sk-SK" i="1" dirty="0" err="1">
                <a:solidFill>
                  <a:srgbClr val="0070C0"/>
                </a:solidFill>
              </a:rPr>
              <a:t>less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psychological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symptoms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than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those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living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mostly</a:t>
            </a:r>
            <a:r>
              <a:rPr lang="sk-SK" i="1" dirty="0">
                <a:solidFill>
                  <a:srgbClr val="0070C0"/>
                </a:solidFill>
              </a:rPr>
              <a:t> or </a:t>
            </a:r>
            <a:r>
              <a:rPr lang="sk-SK" i="1" dirty="0" err="1">
                <a:solidFill>
                  <a:srgbClr val="0070C0"/>
                </a:solidFill>
              </a:rPr>
              <a:t>only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with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one</a:t>
            </a:r>
            <a:r>
              <a:rPr lang="sk-SK" i="1" dirty="0">
                <a:solidFill>
                  <a:srgbClr val="0070C0"/>
                </a:solidFill>
              </a:rPr>
              <a:t> </a:t>
            </a:r>
            <a:r>
              <a:rPr lang="sk-SK" i="1" dirty="0" err="1">
                <a:solidFill>
                  <a:srgbClr val="0070C0"/>
                </a:solidFill>
              </a:rPr>
              <a:t>parent</a:t>
            </a:r>
            <a:r>
              <a:rPr lang="sk-SK" i="1" dirty="0">
                <a:solidFill>
                  <a:srgbClr val="0070C0"/>
                </a:solidFill>
              </a:rPr>
              <a:t>. </a:t>
            </a:r>
            <a:r>
              <a:rPr lang="sk-SK" dirty="0" err="1">
                <a:solidFill>
                  <a:srgbClr val="0070C0"/>
                </a:solidFill>
              </a:rPr>
              <a:t>Acta</a:t>
            </a:r>
            <a:r>
              <a:rPr lang="sk-SK" dirty="0">
                <a:solidFill>
                  <a:srgbClr val="0070C0"/>
                </a:solidFill>
              </a:rPr>
              <a:t> </a:t>
            </a:r>
            <a:r>
              <a:rPr lang="sk-SK" dirty="0" err="1">
                <a:solidFill>
                  <a:srgbClr val="0070C0"/>
                </a:solidFill>
              </a:rPr>
              <a:t>Paediatr</a:t>
            </a:r>
            <a:r>
              <a:rPr lang="sk-SK" dirty="0">
                <a:solidFill>
                  <a:srgbClr val="0070C0"/>
                </a:solidFill>
              </a:rPr>
              <a:t>. doi:10.1111/apa.14004</a:t>
            </a:r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78" y="12816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2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Francúzsko</a:t>
            </a:r>
            <a:b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242646"/>
            <a:ext cx="12192000" cy="5615354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sk-SK" sz="3900" b="1" dirty="0"/>
              <a:t>2009 </a:t>
            </a:r>
            <a:r>
              <a:rPr lang="sk-SK" sz="3900" b="1" dirty="0" err="1"/>
              <a:t>Striedavka</a:t>
            </a:r>
            <a:r>
              <a:rPr lang="sk-SK" sz="3900" b="1" dirty="0"/>
              <a:t> 16,9%</a:t>
            </a:r>
          </a:p>
          <a:p>
            <a:pPr marL="0" indent="0" algn="ctr">
              <a:buNone/>
            </a:pPr>
            <a:r>
              <a:rPr lang="sk-SK" sz="3200" b="1" dirty="0"/>
              <a:t>Zdroj:</a:t>
            </a:r>
            <a:r>
              <a:rPr lang="sk-SK" dirty="0"/>
              <a:t> </a:t>
            </a:r>
            <a:endParaRPr lang="sk-SK" dirty="0" smtClean="0"/>
          </a:p>
          <a:p>
            <a:r>
              <a:rPr lang="sk-SK" sz="3200" dirty="0" smtClean="0">
                <a:solidFill>
                  <a:srgbClr val="0070C0"/>
                </a:solidFill>
              </a:rPr>
              <a:t>Marta </a:t>
            </a:r>
            <a:r>
              <a:rPr lang="sk-SK" sz="3200" dirty="0">
                <a:solidFill>
                  <a:srgbClr val="0070C0"/>
                </a:solidFill>
              </a:rPr>
              <a:t>de </a:t>
            </a:r>
            <a:r>
              <a:rPr lang="sk-SK" sz="3200" dirty="0" err="1">
                <a:solidFill>
                  <a:srgbClr val="0070C0"/>
                </a:solidFill>
              </a:rPr>
              <a:t>Tena</a:t>
            </a:r>
            <a:r>
              <a:rPr lang="sk-SK" sz="3200" dirty="0">
                <a:solidFill>
                  <a:srgbClr val="0070C0"/>
                </a:solidFill>
              </a:rPr>
              <a:t>: </a:t>
            </a:r>
            <a:r>
              <a:rPr lang="sk-SK" sz="3200" i="1" dirty="0">
                <a:solidFill>
                  <a:srgbClr val="0070C0"/>
                </a:solidFill>
              </a:rPr>
              <a:t>La garde </a:t>
            </a:r>
            <a:r>
              <a:rPr lang="sk-SK" sz="3200" i="1" dirty="0" err="1">
                <a:solidFill>
                  <a:srgbClr val="0070C0"/>
                </a:solidFill>
              </a:rPr>
              <a:t>alternée</a:t>
            </a:r>
            <a:r>
              <a:rPr lang="sk-SK" sz="3200" i="1" dirty="0">
                <a:solidFill>
                  <a:srgbClr val="0070C0"/>
                </a:solidFill>
              </a:rPr>
              <a:t>. </a:t>
            </a:r>
            <a:r>
              <a:rPr lang="sk-SK" sz="3200" i="1" dirty="0" err="1">
                <a:solidFill>
                  <a:srgbClr val="0070C0"/>
                </a:solidFill>
              </a:rPr>
              <a:t>Du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sur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mesure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pour</a:t>
            </a:r>
            <a:r>
              <a:rPr lang="sk-SK" sz="3200" i="1" dirty="0">
                <a:solidFill>
                  <a:srgbClr val="0070C0"/>
                </a:solidFill>
              </a:rPr>
              <a:t> nos </a:t>
            </a:r>
            <a:r>
              <a:rPr lang="sk-SK" sz="3200" i="1" dirty="0" err="1">
                <a:solidFill>
                  <a:srgbClr val="0070C0"/>
                </a:solidFill>
              </a:rPr>
              <a:t>enfants</a:t>
            </a:r>
            <a:r>
              <a:rPr lang="sk-SK" sz="3200" dirty="0">
                <a:solidFill>
                  <a:srgbClr val="0070C0"/>
                </a:solidFill>
              </a:rPr>
              <a:t> </a:t>
            </a:r>
            <a:r>
              <a:rPr lang="sk-SK" sz="3200" dirty="0" err="1">
                <a:solidFill>
                  <a:srgbClr val="0070C0"/>
                </a:solidFill>
              </a:rPr>
              <a:t>Ed</a:t>
            </a:r>
            <a:r>
              <a:rPr lang="sk-SK" sz="3200" dirty="0">
                <a:solidFill>
                  <a:srgbClr val="0070C0"/>
                </a:solidFill>
              </a:rPr>
              <a:t>. JC </a:t>
            </a:r>
            <a:r>
              <a:rPr lang="sk-SK" sz="3200" dirty="0" err="1">
                <a:solidFill>
                  <a:srgbClr val="0070C0"/>
                </a:solidFill>
              </a:rPr>
              <a:t>Latt</a:t>
            </a:r>
            <a:r>
              <a:rPr lang="en-US" sz="3200" dirty="0" err="1">
                <a:solidFill>
                  <a:srgbClr val="0070C0"/>
                </a:solidFill>
              </a:rPr>
              <a:t>ès</a:t>
            </a:r>
            <a:r>
              <a:rPr lang="en-US" sz="3200" dirty="0">
                <a:solidFill>
                  <a:srgbClr val="0070C0"/>
                </a:solidFill>
              </a:rPr>
              <a:t>, 2012, </a:t>
            </a:r>
            <a:r>
              <a:rPr lang="sk-SK" sz="3200" dirty="0">
                <a:solidFill>
                  <a:srgbClr val="0070C0"/>
                </a:solidFill>
              </a:rPr>
              <a:t>s. </a:t>
            </a:r>
            <a:r>
              <a:rPr lang="en-US" sz="3200" dirty="0">
                <a:solidFill>
                  <a:srgbClr val="0070C0"/>
                </a:solidFill>
              </a:rPr>
              <a:t>211. </a:t>
            </a:r>
            <a:endParaRPr lang="sk-SK" sz="32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k-S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400" b="1" dirty="0" smtClean="0"/>
              <a:t> </a:t>
            </a:r>
            <a:r>
              <a:rPr lang="sk-SK" sz="3900" b="1" dirty="0" smtClean="0"/>
              <a:t>z </a:t>
            </a:r>
            <a:r>
              <a:rPr lang="sk-SK" sz="3900" b="1" dirty="0"/>
              <a:t>2010 do </a:t>
            </a:r>
            <a:r>
              <a:rPr lang="sk-SK" sz="3900" b="1" dirty="0" smtClean="0"/>
              <a:t>2016 zdvojnásobenie počtu percenta detí v striedavej starostlivosti </a:t>
            </a:r>
            <a:r>
              <a:rPr lang="sk-SK" sz="3900" b="1" dirty="0"/>
              <a:t>na 400 tisíc detí, čo je nárast z 1,3% na 2,7% všetkých detí vo Francúzsku</a:t>
            </a:r>
          </a:p>
          <a:p>
            <a:pPr marL="0" indent="0" algn="ctr">
              <a:buNone/>
            </a:pPr>
            <a:r>
              <a:rPr lang="sk-SK" sz="3000" b="1" dirty="0"/>
              <a:t>Zdroj: </a:t>
            </a:r>
            <a:endParaRPr lang="sk-SK" sz="3000" b="1" dirty="0" smtClean="0"/>
          </a:p>
          <a:p>
            <a:pPr marL="0" indent="0" algn="ctr">
              <a:buNone/>
            </a:pPr>
            <a:r>
              <a:rPr lang="sk-SK" sz="3200" u="sng" dirty="0" smtClean="0">
                <a:solidFill>
                  <a:srgbClr val="0070C0"/>
                </a:solidFill>
                <a:hlinkClick r:id="rId2"/>
              </a:rPr>
              <a:t>https</a:t>
            </a:r>
            <a:r>
              <a:rPr lang="sk-SK" sz="3200" u="sng" dirty="0">
                <a:solidFill>
                  <a:srgbClr val="0070C0"/>
                </a:solidFill>
                <a:hlinkClick r:id="rId2"/>
              </a:rPr>
              <a:t>://www.insee.fr/fr/statistiques/3689165</a:t>
            </a:r>
            <a:endParaRPr lang="sk-SK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39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5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Španielsko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37039" y="1430216"/>
            <a:ext cx="11550161" cy="542778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sz="4800" dirty="0" smtClean="0"/>
              <a:t>    </a:t>
            </a:r>
          </a:p>
          <a:p>
            <a:pPr marL="0" indent="0" algn="ctr">
              <a:buNone/>
            </a:pPr>
            <a:r>
              <a:rPr lang="sk-SK" sz="4800" b="1" dirty="0" smtClean="0"/>
              <a:t>2010 </a:t>
            </a:r>
            <a:r>
              <a:rPr lang="sk-SK" sz="4800" b="1" dirty="0" err="1"/>
              <a:t>Striedavka</a:t>
            </a:r>
            <a:r>
              <a:rPr lang="sk-SK" sz="4800" b="1" dirty="0"/>
              <a:t> 10</a:t>
            </a:r>
            <a:r>
              <a:rPr lang="sk-SK" sz="4800" b="1" dirty="0" smtClean="0"/>
              <a:t>%</a:t>
            </a:r>
          </a:p>
          <a:p>
            <a:pPr marL="0" indent="0" algn="ctr">
              <a:buNone/>
            </a:pPr>
            <a:endParaRPr lang="sk-SK" sz="4800" b="1" dirty="0"/>
          </a:p>
          <a:p>
            <a:pPr marL="0" indent="0">
              <a:buNone/>
            </a:pPr>
            <a:r>
              <a:rPr lang="sk-SK" sz="4800" b="1" dirty="0" smtClean="0"/>
              <a:t>  2011 - 12%     2012 - 15%      2013 - 18%</a:t>
            </a:r>
          </a:p>
          <a:p>
            <a:pPr marL="0" indent="0">
              <a:buNone/>
            </a:pPr>
            <a:endParaRPr lang="sk-SK" sz="4800" b="1" dirty="0"/>
          </a:p>
          <a:p>
            <a:pPr marL="0" indent="0">
              <a:buNone/>
            </a:pPr>
            <a:r>
              <a:rPr lang="sk-SK" sz="4800" b="1" dirty="0" smtClean="0"/>
              <a:t>  2014 - 21%     2015 - 25%      2016 - 28%</a:t>
            </a:r>
          </a:p>
          <a:p>
            <a:pPr marL="0" indent="0">
              <a:buNone/>
            </a:pPr>
            <a:endParaRPr lang="sk-SK" sz="4800" b="1" dirty="0" smtClean="0"/>
          </a:p>
          <a:p>
            <a:pPr marL="0" indent="0" algn="ctr">
              <a:buNone/>
            </a:pPr>
            <a:r>
              <a:rPr lang="sk-SK" sz="4800" b="1" dirty="0" smtClean="0"/>
              <a:t>  2017 - 30%</a:t>
            </a:r>
          </a:p>
          <a:p>
            <a:endParaRPr lang="sk-SK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39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6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Španielsko</a:t>
            </a:r>
            <a:endParaRPr lang="sk-SK" sz="60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37039" y="1825625"/>
            <a:ext cx="11690838" cy="5032375"/>
          </a:xfrm>
        </p:spPr>
        <p:txBody>
          <a:bodyPr>
            <a:normAutofit fontScale="92500" lnSpcReduction="10000"/>
          </a:bodyPr>
          <a:lstStyle/>
          <a:p>
            <a:endParaRPr lang="sk-S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5200" dirty="0" smtClean="0"/>
              <a:t>  </a:t>
            </a:r>
            <a:r>
              <a:rPr lang="en-US" sz="5200" b="1" dirty="0" err="1" smtClean="0"/>
              <a:t>Baleárske</a:t>
            </a:r>
            <a:r>
              <a:rPr lang="en-US" sz="5200" b="1" dirty="0" smtClean="0"/>
              <a:t> </a:t>
            </a:r>
            <a:r>
              <a:rPr lang="en-US" sz="5200" b="1" dirty="0" err="1"/>
              <a:t>ostrovy</a:t>
            </a:r>
            <a:r>
              <a:rPr lang="en-US" sz="5200" b="1" dirty="0"/>
              <a:t> </a:t>
            </a:r>
            <a:r>
              <a:rPr lang="sk-SK" sz="5200" b="1" dirty="0" smtClean="0"/>
              <a:t>                  </a:t>
            </a:r>
            <a:r>
              <a:rPr lang="en-US" sz="5200" b="1" dirty="0" smtClean="0"/>
              <a:t>47,2%</a:t>
            </a:r>
            <a:r>
              <a:rPr lang="sk-SK" sz="5200" b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200" b="1" dirty="0" smtClean="0"/>
              <a:t> </a:t>
            </a:r>
            <a:r>
              <a:rPr lang="sk-SK" sz="5200" b="1" dirty="0" smtClean="0"/>
              <a:t> </a:t>
            </a:r>
            <a:r>
              <a:rPr lang="en-US" sz="5200" b="1" dirty="0" err="1" smtClean="0"/>
              <a:t>Katalánsko</a:t>
            </a:r>
            <a:r>
              <a:rPr lang="en-US" sz="5200" b="1" dirty="0" smtClean="0"/>
              <a:t> </a:t>
            </a:r>
            <a:r>
              <a:rPr lang="sk-SK" sz="5200" b="1" dirty="0" smtClean="0"/>
              <a:t>                              </a:t>
            </a:r>
            <a:r>
              <a:rPr lang="en-US" sz="5200" b="1" dirty="0" smtClean="0"/>
              <a:t>44,9</a:t>
            </a:r>
            <a:r>
              <a:rPr lang="en-US" sz="5200" b="1" dirty="0"/>
              <a:t>% </a:t>
            </a:r>
            <a:endParaRPr lang="sk-SK" sz="5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5200" b="1" dirty="0" smtClean="0"/>
              <a:t>  </a:t>
            </a:r>
            <a:r>
              <a:rPr lang="en-US" sz="5200" b="1" dirty="0" smtClean="0"/>
              <a:t>v </a:t>
            </a:r>
            <a:r>
              <a:rPr lang="en-US" sz="5200" b="1" dirty="0" err="1"/>
              <a:t>najslabších</a:t>
            </a:r>
            <a:r>
              <a:rPr lang="en-US" sz="5200" b="1" dirty="0"/>
              <a:t> </a:t>
            </a:r>
            <a:r>
              <a:rPr lang="en-US" sz="5200" b="1" dirty="0" err="1" smtClean="0"/>
              <a:t>regiónoch</a:t>
            </a:r>
            <a:r>
              <a:rPr lang="sk-SK" sz="5200" b="1" dirty="0" smtClean="0"/>
              <a:t>        </a:t>
            </a:r>
            <a:r>
              <a:rPr lang="en-US" sz="5200" b="1" dirty="0" smtClean="0"/>
              <a:t>16-17% </a:t>
            </a:r>
            <a:endParaRPr lang="sk-SK" sz="52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sk-SK" sz="4400" b="1" dirty="0"/>
          </a:p>
          <a:p>
            <a:pPr marL="0" indent="0" algn="ctr">
              <a:buNone/>
            </a:pPr>
            <a:r>
              <a:rPr lang="sk-SK" b="1" dirty="0"/>
              <a:t>Zdroj:</a:t>
            </a:r>
            <a:r>
              <a:rPr lang="sk-SK" sz="3200" dirty="0"/>
              <a:t> </a:t>
            </a:r>
            <a:endParaRPr lang="sk-SK" sz="3200" dirty="0" smtClean="0"/>
          </a:p>
          <a:p>
            <a:pPr marL="0" indent="0" algn="just">
              <a:buNone/>
            </a:pPr>
            <a:r>
              <a:rPr lang="sk-SK" sz="3000" dirty="0" smtClean="0">
                <a:solidFill>
                  <a:srgbClr val="0070C0"/>
                </a:solidFill>
              </a:rPr>
              <a:t>J.M.T</a:t>
            </a:r>
            <a:r>
              <a:rPr lang="sk-SK" sz="3000" dirty="0">
                <a:solidFill>
                  <a:srgbClr val="0070C0"/>
                </a:solidFill>
              </a:rPr>
              <a:t>. </a:t>
            </a:r>
            <a:r>
              <a:rPr lang="sk-SK" sz="3000" dirty="0" err="1">
                <a:solidFill>
                  <a:srgbClr val="0070C0"/>
                </a:solidFill>
              </a:rPr>
              <a:t>Perea</a:t>
            </a:r>
            <a:r>
              <a:rPr lang="sk-SK" sz="3000" dirty="0">
                <a:solidFill>
                  <a:srgbClr val="0070C0"/>
                </a:solidFill>
              </a:rPr>
              <a:t>: </a:t>
            </a:r>
            <a:r>
              <a:rPr lang="sk-SK" sz="3000" i="1" dirty="0" err="1">
                <a:solidFill>
                  <a:srgbClr val="0070C0"/>
                </a:solidFill>
              </a:rPr>
              <a:t>Shared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parenting</a:t>
            </a:r>
            <a:r>
              <a:rPr lang="sk-SK" sz="3000" i="1" dirty="0">
                <a:solidFill>
                  <a:srgbClr val="0070C0"/>
                </a:solidFill>
              </a:rPr>
              <a:t> as a </a:t>
            </a:r>
            <a:r>
              <a:rPr lang="sk-SK" sz="3000" i="1" dirty="0" err="1">
                <a:solidFill>
                  <a:srgbClr val="0070C0"/>
                </a:solidFill>
              </a:rPr>
              <a:t>legal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presumption</a:t>
            </a:r>
            <a:r>
              <a:rPr lang="sk-SK" sz="3000" i="1" dirty="0">
                <a:solidFill>
                  <a:srgbClr val="0070C0"/>
                </a:solidFill>
              </a:rPr>
              <a:t> and </a:t>
            </a:r>
            <a:r>
              <a:rPr lang="sk-SK" sz="3000" i="1" dirty="0" err="1">
                <a:solidFill>
                  <a:srgbClr val="0070C0"/>
                </a:solidFill>
              </a:rPr>
              <a:t>its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application</a:t>
            </a:r>
            <a:r>
              <a:rPr lang="sk-SK" sz="3000" i="1" dirty="0">
                <a:solidFill>
                  <a:srgbClr val="0070C0"/>
                </a:solidFill>
              </a:rPr>
              <a:t> in </a:t>
            </a:r>
            <a:r>
              <a:rPr lang="sk-SK" sz="3000" i="1" dirty="0" err="1">
                <a:solidFill>
                  <a:srgbClr val="0070C0"/>
                </a:solidFill>
              </a:rPr>
              <a:t>legal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practise</a:t>
            </a:r>
            <a:r>
              <a:rPr lang="sk-SK" sz="3000" i="1" dirty="0">
                <a:solidFill>
                  <a:srgbClr val="0070C0"/>
                </a:solidFill>
              </a:rPr>
              <a:t>: A </a:t>
            </a:r>
            <a:r>
              <a:rPr lang="sk-SK" sz="3000" i="1" dirty="0" err="1">
                <a:solidFill>
                  <a:srgbClr val="0070C0"/>
                </a:solidFill>
              </a:rPr>
              <a:t>mere</a:t>
            </a:r>
            <a:r>
              <a:rPr lang="sk-SK" sz="3000" i="1" dirty="0">
                <a:solidFill>
                  <a:srgbClr val="0070C0"/>
                </a:solidFill>
              </a:rPr>
              <a:t> trend in </a:t>
            </a:r>
            <a:r>
              <a:rPr lang="sk-SK" sz="3000" i="1" dirty="0" err="1">
                <a:solidFill>
                  <a:srgbClr val="0070C0"/>
                </a:solidFill>
              </a:rPr>
              <a:t>legal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evolution</a:t>
            </a:r>
            <a:r>
              <a:rPr lang="sk-SK" sz="3000" i="1" dirty="0">
                <a:solidFill>
                  <a:srgbClr val="0070C0"/>
                </a:solidFill>
              </a:rPr>
              <a:t>, or a </a:t>
            </a:r>
            <a:r>
              <a:rPr lang="sk-SK" sz="3000" i="1" dirty="0" err="1">
                <a:solidFill>
                  <a:srgbClr val="0070C0"/>
                </a:solidFill>
              </a:rPr>
              <a:t>real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mechanism</a:t>
            </a:r>
            <a:r>
              <a:rPr lang="sk-SK" sz="3000" i="1" dirty="0">
                <a:solidFill>
                  <a:srgbClr val="0070C0"/>
                </a:solidFill>
              </a:rPr>
              <a:t> to </a:t>
            </a:r>
            <a:r>
              <a:rPr lang="sk-SK" sz="3000" i="1" dirty="0" err="1">
                <a:solidFill>
                  <a:srgbClr val="0070C0"/>
                </a:solidFill>
              </a:rPr>
              <a:t>reduce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conflict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between</a:t>
            </a:r>
            <a:r>
              <a:rPr lang="sk-SK" sz="3000" i="1" dirty="0">
                <a:solidFill>
                  <a:srgbClr val="0070C0"/>
                </a:solidFill>
              </a:rPr>
              <a:t> </a:t>
            </a:r>
            <a:r>
              <a:rPr lang="sk-SK" sz="3000" i="1" dirty="0" err="1">
                <a:solidFill>
                  <a:srgbClr val="0070C0"/>
                </a:solidFill>
              </a:rPr>
              <a:t>parents</a:t>
            </a:r>
            <a:r>
              <a:rPr lang="sk-SK" sz="3000" i="1" dirty="0">
                <a:solidFill>
                  <a:srgbClr val="0070C0"/>
                </a:solidFill>
              </a:rPr>
              <a:t>? </a:t>
            </a:r>
            <a:r>
              <a:rPr lang="sk-SK" sz="3000" dirty="0">
                <a:solidFill>
                  <a:srgbClr val="0070C0"/>
                </a:solidFill>
              </a:rPr>
              <a:t>2018.</a:t>
            </a:r>
          </a:p>
          <a:p>
            <a:pPr marL="0" indent="0">
              <a:buNone/>
            </a:pPr>
            <a:endParaRPr lang="sk-SK" sz="3000" dirty="0" smtClean="0">
              <a:solidFill>
                <a:srgbClr val="0070C0"/>
              </a:solidFill>
            </a:endParaRPr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39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49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398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Belgicko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62304" y="1584326"/>
            <a:ext cx="11667392" cy="5779476"/>
          </a:xfrm>
        </p:spPr>
        <p:txBody>
          <a:bodyPr>
            <a:normAutofit fontScale="40000" lnSpcReduction="20000"/>
          </a:bodyPr>
          <a:lstStyle/>
          <a:p>
            <a:endParaRPr lang="sk-SK" dirty="0" smtClean="0"/>
          </a:p>
          <a:p>
            <a:pPr algn="ctr"/>
            <a:endParaRPr lang="sk-SK" sz="7000" b="1" dirty="0" smtClean="0"/>
          </a:p>
          <a:p>
            <a:pPr algn="ctr"/>
            <a:r>
              <a:rPr lang="sk-SK" sz="7000" b="1" dirty="0" smtClean="0"/>
              <a:t>Pomer </a:t>
            </a:r>
            <a:r>
              <a:rPr lang="sk-SK" sz="7000" b="1" dirty="0"/>
              <a:t>dní dieťaťa u rodičov	</a:t>
            </a:r>
            <a:r>
              <a:rPr lang="sk-SK" sz="7000" b="1" dirty="0" err="1"/>
              <a:t>Liege</a:t>
            </a:r>
            <a:r>
              <a:rPr lang="sk-SK" sz="7000" b="1" dirty="0"/>
              <a:t>		</a:t>
            </a:r>
            <a:r>
              <a:rPr lang="sk-SK" sz="7000" b="1" dirty="0" err="1"/>
              <a:t>Anvers</a:t>
            </a:r>
            <a:r>
              <a:rPr lang="sk-SK" sz="7000" b="1" dirty="0"/>
              <a:t>	</a:t>
            </a:r>
            <a:r>
              <a:rPr lang="sk-SK" sz="7000" b="1" dirty="0" smtClean="0"/>
              <a:t>	</a:t>
            </a:r>
            <a:r>
              <a:rPr lang="sk-SK" sz="7000" b="1" dirty="0" err="1" smtClean="0"/>
              <a:t>Tongres</a:t>
            </a:r>
            <a:endParaRPr lang="sk-SK" sz="7000" b="1" dirty="0" smtClean="0"/>
          </a:p>
          <a:p>
            <a:pPr algn="ctr"/>
            <a:endParaRPr lang="sk-SK" sz="7000" b="1" dirty="0"/>
          </a:p>
          <a:p>
            <a:pPr algn="ctr"/>
            <a:r>
              <a:rPr lang="sk-SK" sz="7000" b="1" dirty="0"/>
              <a:t>7-7 a 8-6			</a:t>
            </a:r>
            <a:r>
              <a:rPr lang="sk-SK" sz="7000" b="1" dirty="0" smtClean="0"/>
              <a:t>           50,69</a:t>
            </a:r>
            <a:r>
              <a:rPr lang="sk-SK" sz="7000" b="1" dirty="0"/>
              <a:t>		</a:t>
            </a:r>
            <a:r>
              <a:rPr lang="sk-SK" sz="7000" b="1" dirty="0" smtClean="0"/>
              <a:t> 48,09</a:t>
            </a:r>
            <a:r>
              <a:rPr lang="sk-SK" sz="7000" b="1" dirty="0"/>
              <a:t>		</a:t>
            </a:r>
            <a:r>
              <a:rPr lang="sk-SK" sz="7000" b="1" dirty="0" smtClean="0"/>
              <a:t>            43,18</a:t>
            </a:r>
            <a:endParaRPr lang="sk-SK" sz="7000" b="1" dirty="0"/>
          </a:p>
          <a:p>
            <a:pPr algn="ctr"/>
            <a:r>
              <a:rPr lang="sk-SK" sz="7000" b="1" dirty="0"/>
              <a:t>9-5				</a:t>
            </a:r>
            <a:r>
              <a:rPr lang="sk-SK" sz="7000" b="1" dirty="0" smtClean="0"/>
              <a:t>           16,67</a:t>
            </a:r>
            <a:r>
              <a:rPr lang="sk-SK" sz="7000" b="1" dirty="0"/>
              <a:t>		</a:t>
            </a:r>
            <a:r>
              <a:rPr lang="sk-SK" sz="7000" b="1" dirty="0" smtClean="0"/>
              <a:t>   7,63</a:t>
            </a:r>
            <a:r>
              <a:rPr lang="sk-SK" sz="7000" b="1" dirty="0"/>
              <a:t>		</a:t>
            </a:r>
            <a:r>
              <a:rPr lang="sk-SK" sz="7000" b="1" dirty="0" smtClean="0"/>
              <a:t>            10,61</a:t>
            </a:r>
            <a:endParaRPr lang="sk-SK" sz="7000" b="1" dirty="0"/>
          </a:p>
          <a:p>
            <a:pPr algn="ctr"/>
            <a:r>
              <a:rPr lang="sk-SK" sz="7000" b="1" dirty="0"/>
              <a:t>10-4				</a:t>
            </a:r>
            <a:r>
              <a:rPr lang="sk-SK" sz="7000" b="1" dirty="0" smtClean="0"/>
              <a:t>             7,64</a:t>
            </a:r>
            <a:r>
              <a:rPr lang="sk-SK" sz="7000" b="1" dirty="0"/>
              <a:t>		</a:t>
            </a:r>
            <a:r>
              <a:rPr lang="sk-SK" sz="7000" b="1" dirty="0" smtClean="0"/>
              <a:t>  11,45</a:t>
            </a:r>
            <a:r>
              <a:rPr lang="sk-SK" sz="7000" b="1" dirty="0"/>
              <a:t>		</a:t>
            </a:r>
            <a:r>
              <a:rPr lang="sk-SK" sz="7000" b="1" dirty="0" smtClean="0"/>
              <a:t>   8,33</a:t>
            </a:r>
            <a:endParaRPr lang="sk-SK" sz="7000" b="1" dirty="0"/>
          </a:p>
          <a:p>
            <a:pPr algn="ctr"/>
            <a:r>
              <a:rPr lang="sk-SK" sz="7000" b="1" dirty="0"/>
              <a:t>11-3				</a:t>
            </a:r>
            <a:r>
              <a:rPr lang="sk-SK" sz="7000" b="1" dirty="0" smtClean="0"/>
              <a:t>           11,11</a:t>
            </a:r>
            <a:r>
              <a:rPr lang="sk-SK" sz="7000" b="1" dirty="0"/>
              <a:t>		</a:t>
            </a:r>
            <a:r>
              <a:rPr lang="sk-SK" sz="7000" b="1" dirty="0" smtClean="0"/>
              <a:t>    5,72</a:t>
            </a:r>
            <a:r>
              <a:rPr lang="sk-SK" sz="7000" b="1" dirty="0"/>
              <a:t>		</a:t>
            </a:r>
            <a:r>
              <a:rPr lang="sk-SK" sz="7000" b="1" dirty="0" smtClean="0"/>
              <a:t> 12,88</a:t>
            </a:r>
            <a:endParaRPr lang="sk-SK" sz="7000" b="1" dirty="0"/>
          </a:p>
          <a:p>
            <a:pPr algn="ctr"/>
            <a:r>
              <a:rPr lang="sk-SK" sz="7000" b="1" dirty="0"/>
              <a:t>12-2				</a:t>
            </a:r>
            <a:r>
              <a:rPr lang="sk-SK" sz="7000" b="1" dirty="0" smtClean="0"/>
              <a:t>              9,03</a:t>
            </a:r>
            <a:r>
              <a:rPr lang="sk-SK" sz="7000" b="1" dirty="0"/>
              <a:t>		</a:t>
            </a:r>
            <a:r>
              <a:rPr lang="sk-SK" sz="7000" b="1" dirty="0" smtClean="0"/>
              <a:t>  19,84</a:t>
            </a:r>
            <a:r>
              <a:rPr lang="sk-SK" sz="7000" b="1" dirty="0"/>
              <a:t>		</a:t>
            </a:r>
            <a:r>
              <a:rPr lang="sk-SK" sz="7000" b="1" dirty="0" smtClean="0"/>
              <a:t> 17,42</a:t>
            </a:r>
            <a:endParaRPr lang="sk-SK" sz="7000" b="1" dirty="0"/>
          </a:p>
          <a:p>
            <a:pPr algn="ctr"/>
            <a:r>
              <a:rPr lang="sk-SK" sz="7000" b="1" dirty="0"/>
              <a:t>13-1				</a:t>
            </a:r>
            <a:r>
              <a:rPr lang="sk-SK" sz="7000" b="1" dirty="0" smtClean="0"/>
              <a:t>              3,47</a:t>
            </a:r>
            <a:r>
              <a:rPr lang="sk-SK" sz="7000" b="1" dirty="0"/>
              <a:t>		</a:t>
            </a:r>
            <a:r>
              <a:rPr lang="sk-SK" sz="7000" b="1" dirty="0" smtClean="0"/>
              <a:t>    0</a:t>
            </a:r>
            <a:r>
              <a:rPr lang="sk-SK" sz="7000" b="1" dirty="0"/>
              <a:t>		</a:t>
            </a:r>
            <a:r>
              <a:rPr lang="sk-SK" sz="7000" b="1" dirty="0" smtClean="0"/>
              <a:t>               6,06</a:t>
            </a:r>
            <a:endParaRPr lang="sk-SK" sz="7000" b="1" dirty="0"/>
          </a:p>
          <a:p>
            <a:pPr algn="ctr"/>
            <a:r>
              <a:rPr lang="sk-SK" sz="7000" b="1" dirty="0"/>
              <a:t>14-0				</a:t>
            </a:r>
            <a:r>
              <a:rPr lang="sk-SK" sz="7000" b="1" dirty="0" smtClean="0"/>
              <a:t>              1,39</a:t>
            </a:r>
            <a:r>
              <a:rPr lang="sk-SK" sz="7000" b="1" dirty="0"/>
              <a:t>		</a:t>
            </a:r>
            <a:r>
              <a:rPr lang="sk-SK" sz="7000" b="1" dirty="0" smtClean="0"/>
              <a:t>    0,38</a:t>
            </a:r>
            <a:r>
              <a:rPr lang="sk-SK" sz="7000" b="1" dirty="0"/>
              <a:t>		</a:t>
            </a:r>
            <a:r>
              <a:rPr lang="sk-SK" sz="7000" b="1" dirty="0" smtClean="0"/>
              <a:t>   1,52</a:t>
            </a:r>
          </a:p>
          <a:p>
            <a:pPr marL="0" indent="0" algn="ctr">
              <a:buNone/>
            </a:pPr>
            <a:endParaRPr lang="sk-SK" sz="7000" b="1" dirty="0" smtClean="0"/>
          </a:p>
          <a:p>
            <a:pPr marL="0" indent="0" algn="ctr">
              <a:buNone/>
            </a:pPr>
            <a:endParaRPr lang="sk-SK" sz="7000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5" y="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33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Belgicko</a:t>
            </a:r>
            <a:endParaRPr lang="sk-SK" sz="54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k-SK" sz="4100" b="1" dirty="0" smtClean="0"/>
              <a:t>Zdroj</a:t>
            </a:r>
            <a:r>
              <a:rPr lang="sk-SK" sz="4100" dirty="0" smtClean="0"/>
              <a:t>: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6200" b="1" dirty="0" smtClean="0"/>
              <a:t>Medzinárodná </a:t>
            </a:r>
            <a:r>
              <a:rPr lang="sk-SK" sz="6200" b="1" dirty="0" smtClean="0"/>
              <a:t>konferencia </a:t>
            </a:r>
            <a:endParaRPr lang="sk-SK" sz="6200" b="1" dirty="0" smtClean="0"/>
          </a:p>
          <a:p>
            <a:pPr marL="0" indent="0" algn="ctr">
              <a:buNone/>
            </a:pPr>
            <a:r>
              <a:rPr lang="sk-SK" sz="6200" b="1" dirty="0" smtClean="0"/>
              <a:t>Štrasburg 22 – 23.11.2018</a:t>
            </a:r>
          </a:p>
          <a:p>
            <a:pPr marL="0" indent="0" algn="ctr">
              <a:buNone/>
            </a:pPr>
            <a:r>
              <a:rPr lang="sk-SK" sz="6200" b="1" dirty="0" smtClean="0"/>
              <a:t>Medzinárodná rada pre </a:t>
            </a:r>
            <a:r>
              <a:rPr lang="sk-SK" sz="6200" b="1" dirty="0"/>
              <a:t>striedavú starostlivosť (ICSP</a:t>
            </a:r>
            <a:r>
              <a:rPr lang="sk-SK" sz="6200" b="1" dirty="0" smtClean="0"/>
              <a:t>)</a:t>
            </a:r>
          </a:p>
          <a:p>
            <a:pPr marL="0" indent="0">
              <a:buNone/>
            </a:pPr>
            <a:endParaRPr lang="sk-SK" sz="6200" dirty="0" smtClean="0"/>
          </a:p>
          <a:p>
            <a:pPr marL="0" indent="0">
              <a:buNone/>
            </a:pPr>
            <a:r>
              <a:rPr lang="sk-SK" sz="3900" dirty="0" err="1">
                <a:solidFill>
                  <a:srgbClr val="0070C0"/>
                </a:solidFill>
              </a:rPr>
              <a:t>M.F.Carlier</a:t>
            </a:r>
            <a:r>
              <a:rPr lang="sk-SK" sz="3900" dirty="0">
                <a:solidFill>
                  <a:srgbClr val="0070C0"/>
                </a:solidFill>
              </a:rPr>
              <a:t>: </a:t>
            </a:r>
            <a:r>
              <a:rPr lang="sk-SK" sz="3900" i="1" dirty="0" err="1">
                <a:solidFill>
                  <a:srgbClr val="0070C0"/>
                </a:solidFill>
              </a:rPr>
              <a:t>Le</a:t>
            </a:r>
            <a:r>
              <a:rPr lang="sk-SK" sz="3900" i="1" dirty="0">
                <a:solidFill>
                  <a:srgbClr val="0070C0"/>
                </a:solidFill>
              </a:rPr>
              <a:t> </a:t>
            </a:r>
            <a:r>
              <a:rPr lang="sk-SK" sz="3900" i="1" dirty="0" err="1">
                <a:solidFill>
                  <a:srgbClr val="0070C0"/>
                </a:solidFill>
              </a:rPr>
              <a:t>modele</a:t>
            </a:r>
            <a:r>
              <a:rPr lang="sk-SK" sz="3900" i="1" dirty="0">
                <a:solidFill>
                  <a:srgbClr val="0070C0"/>
                </a:solidFill>
              </a:rPr>
              <a:t> de </a:t>
            </a:r>
            <a:r>
              <a:rPr lang="sk-SK" sz="3900" i="1" dirty="0" err="1">
                <a:solidFill>
                  <a:srgbClr val="0070C0"/>
                </a:solidFill>
              </a:rPr>
              <a:t>consensus</a:t>
            </a:r>
            <a:r>
              <a:rPr lang="sk-SK" sz="3900" i="1" dirty="0">
                <a:solidFill>
                  <a:srgbClr val="0070C0"/>
                </a:solidFill>
              </a:rPr>
              <a:t> </a:t>
            </a:r>
            <a:r>
              <a:rPr lang="sk-SK" sz="3900" i="1" dirty="0" err="1">
                <a:solidFill>
                  <a:srgbClr val="0070C0"/>
                </a:solidFill>
              </a:rPr>
              <a:t>parental</a:t>
            </a:r>
            <a:r>
              <a:rPr lang="sk-SK" sz="3900" i="1" dirty="0">
                <a:solidFill>
                  <a:srgbClr val="0070C0"/>
                </a:solidFill>
              </a:rPr>
              <a:t>: </a:t>
            </a:r>
            <a:r>
              <a:rPr lang="sk-SK" sz="3900" i="1" dirty="0" err="1">
                <a:solidFill>
                  <a:srgbClr val="0070C0"/>
                </a:solidFill>
              </a:rPr>
              <a:t>une</a:t>
            </a:r>
            <a:r>
              <a:rPr lang="sk-SK" sz="3900" i="1" dirty="0">
                <a:solidFill>
                  <a:srgbClr val="0070C0"/>
                </a:solidFill>
              </a:rPr>
              <a:t> </a:t>
            </a:r>
            <a:r>
              <a:rPr lang="sk-SK" sz="3900" i="1" dirty="0" err="1">
                <a:solidFill>
                  <a:srgbClr val="0070C0"/>
                </a:solidFill>
              </a:rPr>
              <a:t>responsabilité</a:t>
            </a:r>
            <a:r>
              <a:rPr lang="sk-SK" sz="3900" i="1" dirty="0">
                <a:solidFill>
                  <a:srgbClr val="0070C0"/>
                </a:solidFill>
              </a:rPr>
              <a:t> </a:t>
            </a:r>
            <a:r>
              <a:rPr lang="sk-SK" sz="3900" i="1" dirty="0" err="1">
                <a:solidFill>
                  <a:srgbClr val="0070C0"/>
                </a:solidFill>
              </a:rPr>
              <a:t>renforcée</a:t>
            </a:r>
            <a:r>
              <a:rPr lang="sk-SK" sz="3900" i="1" dirty="0">
                <a:solidFill>
                  <a:srgbClr val="0070C0"/>
                </a:solidFill>
              </a:rPr>
              <a:t> </a:t>
            </a:r>
            <a:r>
              <a:rPr lang="sk-SK" sz="3900" i="1" dirty="0" err="1">
                <a:solidFill>
                  <a:srgbClr val="0070C0"/>
                </a:solidFill>
              </a:rPr>
              <a:t>centrée</a:t>
            </a:r>
            <a:r>
              <a:rPr lang="sk-SK" sz="3900" i="1" dirty="0">
                <a:solidFill>
                  <a:srgbClr val="0070C0"/>
                </a:solidFill>
              </a:rPr>
              <a:t> </a:t>
            </a:r>
            <a:r>
              <a:rPr lang="sk-SK" sz="3900" i="1" dirty="0" err="1">
                <a:solidFill>
                  <a:srgbClr val="0070C0"/>
                </a:solidFill>
              </a:rPr>
              <a:t>sur</a:t>
            </a:r>
            <a:r>
              <a:rPr lang="sk-SK" sz="3900" i="1" dirty="0">
                <a:solidFill>
                  <a:srgbClr val="0070C0"/>
                </a:solidFill>
              </a:rPr>
              <a:t> les </a:t>
            </a:r>
            <a:r>
              <a:rPr lang="sk-SK" sz="3900" i="1" dirty="0" err="1">
                <a:solidFill>
                  <a:srgbClr val="0070C0"/>
                </a:solidFill>
              </a:rPr>
              <a:t>besoins</a:t>
            </a:r>
            <a:r>
              <a:rPr lang="sk-SK" sz="3900" i="1" dirty="0">
                <a:solidFill>
                  <a:srgbClr val="0070C0"/>
                </a:solidFill>
              </a:rPr>
              <a:t> des </a:t>
            </a:r>
            <a:r>
              <a:rPr lang="sk-SK" sz="3900" i="1" dirty="0" err="1">
                <a:solidFill>
                  <a:srgbClr val="0070C0"/>
                </a:solidFill>
              </a:rPr>
              <a:t>enfants</a:t>
            </a:r>
            <a:r>
              <a:rPr lang="sk-SK" sz="3900" i="1" dirty="0">
                <a:solidFill>
                  <a:srgbClr val="0070C0"/>
                </a:solidFill>
              </a:rPr>
              <a:t>.</a:t>
            </a:r>
            <a:r>
              <a:rPr lang="sk-SK" sz="3900" dirty="0">
                <a:solidFill>
                  <a:srgbClr val="0070C0"/>
                </a:solidFill>
              </a:rPr>
              <a:t> 2018, s. 14.</a:t>
            </a:r>
          </a:p>
          <a:p>
            <a:pPr marL="0" indent="0">
              <a:buNone/>
            </a:pPr>
            <a:endParaRPr lang="sk-SK" sz="4800" dirty="0">
              <a:solidFill>
                <a:srgbClr val="0070C0"/>
              </a:solidFill>
            </a:endParaRPr>
          </a:p>
          <a:p>
            <a:endParaRPr lang="sk-SK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5" y="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8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sz="4800" b="1" dirty="0" smtClean="0"/>
              <a:t>Medzinárodná </a:t>
            </a:r>
            <a:r>
              <a:rPr lang="sk-SK" sz="4800" b="1" dirty="0"/>
              <a:t>konferencia </a:t>
            </a:r>
          </a:p>
          <a:p>
            <a:pPr marL="0" indent="0" algn="ctr">
              <a:buNone/>
            </a:pPr>
            <a:r>
              <a:rPr lang="sk-SK" sz="4800" b="1" dirty="0"/>
              <a:t>Štrasburg </a:t>
            </a:r>
            <a:r>
              <a:rPr lang="sk-SK" sz="4800" b="1" dirty="0" smtClean="0"/>
              <a:t>22. </a:t>
            </a:r>
            <a:r>
              <a:rPr lang="sk-SK" sz="4800" b="1" dirty="0"/>
              <a:t>– 23.11.2018</a:t>
            </a:r>
          </a:p>
          <a:p>
            <a:pPr marL="0" indent="0" algn="ctr">
              <a:buNone/>
            </a:pPr>
            <a:r>
              <a:rPr lang="sk-SK" sz="4800" dirty="0" smtClean="0">
                <a:hlinkClick r:id="rId2"/>
              </a:rPr>
              <a:t>www.striedavka.sk</a:t>
            </a:r>
            <a:r>
              <a:rPr lang="sk-SK" sz="4800" dirty="0" smtClean="0"/>
              <a:t> </a:t>
            </a:r>
          </a:p>
          <a:p>
            <a:pPr marL="0" indent="0" algn="ctr">
              <a:buNone/>
            </a:pPr>
            <a:endParaRPr lang="sk-SK" sz="4800" dirty="0"/>
          </a:p>
          <a:p>
            <a:pPr marL="0" indent="0" algn="ctr">
              <a:buNone/>
            </a:pPr>
            <a:r>
              <a:rPr lang="sk-SK" sz="4800" b="1" dirty="0" smtClean="0"/>
              <a:t>Konferencie ICSP</a:t>
            </a:r>
            <a:endParaRPr lang="sk-SK" sz="4800" b="1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5" y="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6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Čierna Hora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 algn="ctr">
              <a:buNone/>
            </a:pPr>
            <a:r>
              <a:rPr lang="sk-SK" sz="4800" b="1" dirty="0"/>
              <a:t>2016 </a:t>
            </a:r>
            <a:r>
              <a:rPr lang="sk-SK" sz="4800" b="1" dirty="0" err="1"/>
              <a:t>Striedavka</a:t>
            </a:r>
            <a:r>
              <a:rPr lang="sk-SK" sz="4800" b="1" dirty="0"/>
              <a:t> 7%</a:t>
            </a:r>
          </a:p>
          <a:p>
            <a:pPr marL="0" indent="0" algn="ctr">
              <a:buNone/>
            </a:pPr>
            <a:endParaRPr lang="sk-SK" sz="4000" dirty="0" smtClean="0"/>
          </a:p>
          <a:p>
            <a:pPr marL="0" indent="0" algn="ctr">
              <a:buNone/>
            </a:pPr>
            <a:r>
              <a:rPr lang="sk-SK" dirty="0"/>
              <a:t>Zdroj údajov: </a:t>
            </a:r>
            <a:endParaRPr lang="sk-SK" dirty="0" smtClean="0"/>
          </a:p>
          <a:p>
            <a:pPr marL="0" indent="0" algn="ctr">
              <a:buNone/>
            </a:pPr>
            <a:r>
              <a:rPr lang="sk-SK" u="sng" dirty="0" smtClean="0">
                <a:hlinkClick r:id="rId3"/>
              </a:rPr>
              <a:t>http</a:t>
            </a:r>
            <a:r>
              <a:rPr lang="sk-SK" u="sng" dirty="0">
                <a:hlinkClick r:id="rId3"/>
              </a:rPr>
              <a:t>://www.erstestiftung.org/en/access-denied/</a:t>
            </a:r>
            <a:endParaRPr lang="sk-SK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5" y="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05394" y="1825625"/>
            <a:ext cx="10648406" cy="4351338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 algn="ctr">
              <a:buNone/>
            </a:pPr>
            <a:r>
              <a:rPr lang="sk-SK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sk-SK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polovice r. 2010 bolo </a:t>
            </a:r>
            <a:endParaRPr lang="sk-SK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sk-SK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950 </a:t>
            </a:r>
          </a:p>
          <a:p>
            <a:pPr marL="0" indent="0" algn="ctr">
              <a:buNone/>
            </a:pPr>
            <a:r>
              <a:rPr lang="sk-SK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zverení detí do striedavej osobnej starostlivosti </a:t>
            </a:r>
          </a:p>
          <a:p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306" y="237332"/>
            <a:ext cx="7291387" cy="1820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3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sz="6000" dirty="0" smtClean="0"/>
          </a:p>
          <a:p>
            <a:pPr marL="0" indent="0">
              <a:buNone/>
            </a:pPr>
            <a:r>
              <a:rPr lang="sk-SK" sz="6000" dirty="0" smtClean="0"/>
              <a:t> </a:t>
            </a:r>
            <a:r>
              <a:rPr lang="sk-SK" sz="6000" b="1" dirty="0" smtClean="0"/>
              <a:t>viete o koľko detí</a:t>
            </a:r>
          </a:p>
          <a:p>
            <a:pPr marL="0" indent="0">
              <a:buNone/>
            </a:pPr>
            <a:r>
              <a:rPr lang="sk-SK" sz="6000" b="1" dirty="0" smtClean="0"/>
              <a:t>           ide ?</a:t>
            </a:r>
          </a:p>
          <a:p>
            <a:pPr marL="0" indent="0" algn="ctr">
              <a:buNone/>
            </a:pPr>
            <a:endParaRPr lang="sk-SK" sz="6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306" y="237332"/>
            <a:ext cx="7291387" cy="1820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www.najpravo.sk/app/cmsSiteIcon.php?ID=3264&amp;width=6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71750"/>
            <a:ext cx="503078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3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0739"/>
          </a:xfrm>
        </p:spPr>
        <p:txBody>
          <a:bodyPr>
            <a:normAutofit fontScale="90000"/>
          </a:bodyPr>
          <a:lstStyle/>
          <a:p>
            <a:pPr algn="ctr"/>
            <a:r>
              <a:rPr lang="sk-SK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Slovensko</a:t>
            </a:r>
            <a: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rozhodnutia súdov o striedavej </a:t>
            </a:r>
            <a:br>
              <a:rPr lang="sk-SK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osobnej starostlivosti v %</a:t>
            </a:r>
            <a:endParaRPr lang="sk-SK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2365864"/>
            <a:ext cx="5181600" cy="4492135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sk-SK" sz="4000" b="1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 smtClean="0"/>
              <a:t>2015 </a:t>
            </a:r>
            <a:r>
              <a:rPr lang="sk-SK" sz="4800" b="1" dirty="0"/>
              <a:t>–  </a:t>
            </a:r>
            <a:r>
              <a:rPr lang="sk-SK" sz="4800" b="1" dirty="0" smtClean="0"/>
              <a:t>10,56</a:t>
            </a:r>
            <a:endParaRPr lang="sk-SK" sz="4800" b="1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/>
              <a:t>2016 –  </a:t>
            </a:r>
            <a:r>
              <a:rPr lang="sk-SK" sz="4800" b="1" dirty="0" smtClean="0"/>
              <a:t>8,38</a:t>
            </a:r>
            <a:endParaRPr lang="sk-SK" sz="4800" b="1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/>
              <a:t>2017 –  </a:t>
            </a:r>
            <a:r>
              <a:rPr lang="sk-SK" sz="4800" b="1" dirty="0" smtClean="0"/>
              <a:t>9,42</a:t>
            </a:r>
            <a:endParaRPr lang="sk-SK" sz="4800" b="1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/>
              <a:t>2018 –  </a:t>
            </a:r>
            <a:r>
              <a:rPr lang="sk-SK" sz="4800" b="1" dirty="0" smtClean="0"/>
              <a:t>9,80</a:t>
            </a:r>
            <a:endParaRPr lang="sk-SK" sz="4800" b="1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/>
              <a:t> </a:t>
            </a:r>
            <a:r>
              <a:rPr lang="sk-SK" sz="4800" b="1" dirty="0" smtClean="0"/>
              <a:t>2019 - ???</a:t>
            </a:r>
          </a:p>
          <a:p>
            <a:pPr marL="0" indent="0">
              <a:buNone/>
            </a:pPr>
            <a:endParaRPr lang="sk-SK" sz="4000" dirty="0"/>
          </a:p>
        </p:txBody>
      </p:sp>
      <p:sp>
        <p:nvSpPr>
          <p:cNvPr id="6" name="Zástupný objekt pre obsah 5"/>
          <p:cNvSpPr>
            <a:spLocks noGrp="1"/>
          </p:cNvSpPr>
          <p:nvPr>
            <p:ph sz="half" idx="1"/>
          </p:nvPr>
        </p:nvSpPr>
        <p:spPr>
          <a:xfrm>
            <a:off x="838200" y="2365865"/>
            <a:ext cx="5181600" cy="4492135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sk-SK" sz="4800" b="1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 smtClean="0"/>
              <a:t>2010 </a:t>
            </a:r>
            <a:r>
              <a:rPr lang="sk-SK" sz="4800" b="1" dirty="0"/>
              <a:t>– </a:t>
            </a:r>
            <a:r>
              <a:rPr lang="sk-SK" sz="4800" b="1" dirty="0" smtClean="0"/>
              <a:t>0,91           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 smtClean="0"/>
              <a:t>2011 -  4,84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 smtClean="0"/>
              <a:t>2012 </a:t>
            </a:r>
            <a:r>
              <a:rPr lang="sk-SK" sz="4800" b="1" dirty="0"/>
              <a:t>– </a:t>
            </a:r>
            <a:r>
              <a:rPr lang="sk-SK" sz="4800" b="1" dirty="0" smtClean="0"/>
              <a:t>7,19</a:t>
            </a:r>
            <a:endParaRPr lang="sk-SK" sz="4800" b="1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/>
              <a:t>2013 – </a:t>
            </a:r>
            <a:r>
              <a:rPr lang="sk-SK" sz="4800" b="1" dirty="0" smtClean="0"/>
              <a:t>7,55</a:t>
            </a:r>
            <a:endParaRPr lang="sk-SK" sz="4800" b="1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4800" b="1" dirty="0"/>
              <a:t>2014 –  </a:t>
            </a:r>
            <a:r>
              <a:rPr lang="sk-SK" sz="4800" b="1" dirty="0" smtClean="0"/>
              <a:t>9,13</a:t>
            </a:r>
            <a:endParaRPr lang="sk-SK" sz="4800" b="1" dirty="0"/>
          </a:p>
          <a:p>
            <a:endParaRPr lang="sk-SK" dirty="0"/>
          </a:p>
        </p:txBody>
      </p:sp>
      <p:pic>
        <p:nvPicPr>
          <p:cNvPr id="7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6086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042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r>
              <a:rPr lang="sk-SK" sz="6000" b="1" dirty="0" smtClean="0"/>
              <a:t>       10 000 detí od roku 2010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306" y="237332"/>
            <a:ext cx="7291387" cy="1820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66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 algn="ctr">
              <a:buNone/>
            </a:pPr>
            <a:r>
              <a:rPr lang="sk-SK" sz="5800" b="1" dirty="0" smtClean="0"/>
              <a:t>Ďakujem za pozornosť </a:t>
            </a:r>
            <a:r>
              <a:rPr lang="sk-SK" sz="5800" b="1" dirty="0" smtClean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sk-SK" sz="4000" b="1" dirty="0" smtClean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sk-SK" sz="40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k-SK" sz="3200" b="1" dirty="0" smtClean="0">
                <a:sym typeface="Wingdings" panose="05000000000000000000" pitchFamily="2" charset="2"/>
              </a:rPr>
              <a:t>PhDr. Miroslava </a:t>
            </a:r>
            <a:r>
              <a:rPr lang="sk-SK" sz="3200" b="1" dirty="0" err="1" smtClean="0">
                <a:sym typeface="Wingdings" panose="05000000000000000000" pitchFamily="2" charset="2"/>
              </a:rPr>
              <a:t>Kristinová</a:t>
            </a:r>
            <a:r>
              <a:rPr lang="sk-SK" sz="3200" b="1" dirty="0" smtClean="0">
                <a:sym typeface="Wingdings" panose="05000000000000000000" pitchFamily="2" charset="2"/>
              </a:rPr>
              <a:t> </a:t>
            </a:r>
            <a:r>
              <a:rPr lang="sk-SK" sz="3200" b="1" dirty="0" err="1" smtClean="0">
                <a:sym typeface="Wingdings" panose="05000000000000000000" pitchFamily="2" charset="2"/>
              </a:rPr>
              <a:t>Wieckowska</a:t>
            </a:r>
            <a:endParaRPr lang="sk-SK" sz="3200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k-SK" sz="3200" b="1" dirty="0" smtClean="0">
                <a:sym typeface="Wingdings" panose="05000000000000000000" pitchFamily="2" charset="2"/>
              </a:rPr>
              <a:t>                                                párové poradenstvo, rodinná mediácia</a:t>
            </a:r>
          </a:p>
          <a:p>
            <a:pPr marL="0" indent="0">
              <a:buNone/>
            </a:pPr>
            <a:endParaRPr lang="sk-SK" b="1" dirty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306" y="383870"/>
            <a:ext cx="7291387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74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65458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Slovensko</a:t>
            </a:r>
            <a:b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rozhodnutia súdov </a:t>
            </a:r>
            <a: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sk-SK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striedavej </a:t>
            </a:r>
            <a: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osobnej </a:t>
            </a:r>
            <a:r>
              <a:rPr lang="sk-SK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starostlivosti </a:t>
            </a:r>
            <a: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% podľa krajov za rok 2018 </a:t>
            </a:r>
            <a:br>
              <a:rPr lang="sk-SK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2709739"/>
            <a:ext cx="5181600" cy="3467224"/>
          </a:xfrm>
        </p:spPr>
        <p:txBody>
          <a:bodyPr>
            <a:normAutofit lnSpcReduction="10000"/>
          </a:bodyPr>
          <a:lstStyle/>
          <a:p>
            <a:endParaRPr lang="sk-S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dirty="0"/>
              <a:t> </a:t>
            </a:r>
            <a:r>
              <a:rPr lang="sk-SK" sz="4800" b="1" dirty="0" smtClean="0"/>
              <a:t>BA    </a:t>
            </a:r>
            <a:r>
              <a:rPr lang="sk-SK" sz="4800" b="1" dirty="0" smtClean="0"/>
              <a:t>19,93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b="1" dirty="0" smtClean="0"/>
              <a:t> TT       </a:t>
            </a:r>
            <a:r>
              <a:rPr lang="sk-SK" sz="4800" b="1" dirty="0" smtClean="0"/>
              <a:t>8,45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b="1" dirty="0" smtClean="0"/>
              <a:t> TN    </a:t>
            </a:r>
            <a:r>
              <a:rPr lang="sk-SK" sz="4800" b="1" dirty="0" smtClean="0"/>
              <a:t>15,34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b="1" dirty="0" smtClean="0"/>
              <a:t> NR      </a:t>
            </a:r>
            <a:r>
              <a:rPr lang="sk-SK" sz="4800" b="1" dirty="0" smtClean="0"/>
              <a:t>9,80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sk-SK" sz="4800" dirty="0"/>
          </a:p>
          <a:p>
            <a:pPr marL="0" indent="0">
              <a:buNone/>
            </a:pPr>
            <a:endParaRPr lang="sk-SK" sz="4800" dirty="0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2709739"/>
            <a:ext cx="5181600" cy="3467223"/>
          </a:xfrm>
        </p:spPr>
        <p:txBody>
          <a:bodyPr>
            <a:normAutofit lnSpcReduction="10000"/>
          </a:bodyPr>
          <a:lstStyle/>
          <a:p>
            <a:endParaRPr lang="sk-S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400" dirty="0" smtClean="0"/>
              <a:t> </a:t>
            </a:r>
            <a:r>
              <a:rPr lang="sk-SK" sz="4800" b="1" dirty="0" smtClean="0"/>
              <a:t>ZA    </a:t>
            </a:r>
            <a:r>
              <a:rPr lang="sk-SK" sz="4800" b="1" dirty="0" smtClean="0"/>
              <a:t>14,00  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b="1" dirty="0" smtClean="0"/>
              <a:t> BB      </a:t>
            </a:r>
            <a:r>
              <a:rPr lang="sk-SK" sz="4800" b="1" dirty="0" smtClean="0"/>
              <a:t>8,01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b="1" dirty="0" smtClean="0"/>
              <a:t> PO      </a:t>
            </a:r>
            <a:r>
              <a:rPr lang="sk-SK" sz="4800" b="1" dirty="0" smtClean="0"/>
              <a:t>5,57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800" b="1" dirty="0" smtClean="0"/>
              <a:t> KE       </a:t>
            </a:r>
            <a:r>
              <a:rPr lang="sk-SK" sz="4800" b="1" dirty="0" smtClean="0"/>
              <a:t>5,60</a:t>
            </a:r>
            <a:endParaRPr lang="sk-SK" sz="48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sk-SK" sz="4400" dirty="0"/>
          </a:p>
        </p:txBody>
      </p:sp>
      <p:pic>
        <p:nvPicPr>
          <p:cNvPr id="5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5" y="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056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Slovensko </a:t>
            </a:r>
            <a:b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rozhodnutia súdov o zverení </a:t>
            </a:r>
            <a:b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detí do starostlivosti - 2018</a:t>
            </a:r>
            <a:r>
              <a:rPr lang="sk-SK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sz="4800" b="1" dirty="0" smtClean="0"/>
              <a:t>Matke                                                78,92%</a:t>
            </a:r>
          </a:p>
          <a:p>
            <a:pPr marL="0" indent="0">
              <a:buNone/>
            </a:pPr>
            <a:r>
              <a:rPr lang="sk-SK" sz="4800" b="1" dirty="0" smtClean="0"/>
              <a:t>Striedava osobná starostlivosť       9,80%</a:t>
            </a:r>
          </a:p>
          <a:p>
            <a:pPr marL="0" indent="0">
              <a:buNone/>
            </a:pPr>
            <a:r>
              <a:rPr lang="sk-SK" sz="4800" b="1" dirty="0" smtClean="0"/>
              <a:t>Otcovi                                                11,29%</a:t>
            </a:r>
            <a:endParaRPr lang="sk-SK" sz="4800" b="1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38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8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Kanada  </a:t>
            </a:r>
            <a:endParaRPr lang="sk-SK" sz="60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47500" lnSpcReduction="20000"/>
          </a:bodyPr>
          <a:lstStyle/>
          <a:p>
            <a:pPr algn="ctr"/>
            <a:endParaRPr lang="sk-SK" sz="4400" dirty="0" smtClean="0"/>
          </a:p>
          <a:p>
            <a:pPr algn="ctr"/>
            <a:r>
              <a:rPr lang="sk-SK" sz="11400" b="1" dirty="0" smtClean="0"/>
              <a:t>2006 </a:t>
            </a:r>
            <a:r>
              <a:rPr lang="sk-SK" sz="11400" b="1" dirty="0" err="1"/>
              <a:t>Striedavka</a:t>
            </a:r>
            <a:r>
              <a:rPr lang="sk-SK" sz="11400" b="1" dirty="0"/>
              <a:t> 10,2</a:t>
            </a:r>
            <a:r>
              <a:rPr lang="sk-SK" sz="11400" b="1" dirty="0" smtClean="0"/>
              <a:t>%</a:t>
            </a:r>
          </a:p>
          <a:p>
            <a:pPr algn="ctr"/>
            <a:endParaRPr lang="sk-SK" sz="6300" b="1" dirty="0"/>
          </a:p>
          <a:p>
            <a:pPr algn="ctr"/>
            <a:r>
              <a:rPr lang="sk-SK" sz="11400" b="1" dirty="0"/>
              <a:t>2015 </a:t>
            </a:r>
            <a:r>
              <a:rPr lang="sk-SK" sz="11400" b="1" dirty="0" err="1"/>
              <a:t>Striedavka</a:t>
            </a:r>
            <a:r>
              <a:rPr lang="sk-SK" sz="11400" b="1" dirty="0"/>
              <a:t> </a:t>
            </a:r>
            <a:r>
              <a:rPr lang="sk-SK" sz="11400" b="1" dirty="0" smtClean="0"/>
              <a:t>26,5%</a:t>
            </a:r>
          </a:p>
          <a:p>
            <a:pPr algn="ctr"/>
            <a:endParaRPr lang="sk-SK" sz="6300" b="1" dirty="0" smtClean="0"/>
          </a:p>
          <a:p>
            <a:pPr marL="0" indent="0" algn="ctr">
              <a:buNone/>
            </a:pPr>
            <a:endParaRPr lang="sk-SK" sz="6300" dirty="0" smtClean="0"/>
          </a:p>
          <a:p>
            <a:pPr algn="ctr"/>
            <a:r>
              <a:rPr lang="sk-SK" sz="8400" dirty="0" smtClean="0"/>
              <a:t>Zdroj </a:t>
            </a:r>
            <a:r>
              <a:rPr lang="sk-SK" sz="8400" dirty="0"/>
              <a:t>údajov: </a:t>
            </a:r>
            <a:endParaRPr lang="sk-SK" sz="8400" dirty="0" smtClean="0"/>
          </a:p>
          <a:p>
            <a:pPr marL="0" indent="0">
              <a:buNone/>
            </a:pPr>
            <a:r>
              <a:rPr lang="sk-SK" sz="6700" u="sng" dirty="0" smtClean="0">
                <a:hlinkClick r:id="rId3"/>
              </a:rPr>
              <a:t>https</a:t>
            </a:r>
            <a:r>
              <a:rPr lang="sk-SK" sz="6700" u="sng" dirty="0">
                <a:hlinkClick r:id="rId3"/>
              </a:rPr>
              <a:t>://www.justice.gc.ca/eng/rp-pr/jr/jf-pf/2017/nov02.html</a:t>
            </a:r>
            <a:endParaRPr lang="sk-SK" sz="6700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5" name="Picture 2" descr="Striedav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94677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845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Wisconsin - USA</a:t>
            </a:r>
            <a:endParaRPr lang="sk-SK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5404338"/>
          </a:xfrm>
        </p:spPr>
        <p:txBody>
          <a:bodyPr>
            <a:normAutofit fontScale="40000" lnSpcReduction="20000"/>
          </a:bodyPr>
          <a:lstStyle/>
          <a:p>
            <a:pPr algn="ctr"/>
            <a:endParaRPr lang="sk-SK" sz="4800" dirty="0" smtClean="0"/>
          </a:p>
          <a:p>
            <a:pPr algn="ctr"/>
            <a:r>
              <a:rPr lang="sk-SK" sz="10000" b="1" dirty="0" smtClean="0"/>
              <a:t>1986 </a:t>
            </a:r>
            <a:r>
              <a:rPr lang="sk-SK" sz="10000" b="1" dirty="0" err="1"/>
              <a:t>Striedavka</a:t>
            </a:r>
            <a:r>
              <a:rPr lang="sk-SK" sz="10000" b="1" dirty="0"/>
              <a:t> 7</a:t>
            </a:r>
            <a:r>
              <a:rPr lang="sk-SK" sz="10000" b="1" dirty="0" smtClean="0"/>
              <a:t>%</a:t>
            </a:r>
          </a:p>
          <a:p>
            <a:pPr marL="0" indent="0" algn="ctr">
              <a:buNone/>
            </a:pPr>
            <a:endParaRPr lang="sk-SK" sz="10000" b="1" dirty="0" smtClean="0"/>
          </a:p>
          <a:p>
            <a:pPr algn="ctr"/>
            <a:r>
              <a:rPr lang="sk-SK" sz="10000" b="1" dirty="0" smtClean="0"/>
              <a:t>1994 </a:t>
            </a:r>
            <a:r>
              <a:rPr lang="sk-SK" sz="10000" b="1" dirty="0" err="1"/>
              <a:t>Striedavka</a:t>
            </a:r>
            <a:r>
              <a:rPr lang="sk-SK" sz="10000" b="1" dirty="0"/>
              <a:t> 14</a:t>
            </a:r>
            <a:r>
              <a:rPr lang="sk-SK" sz="10000" b="1" dirty="0" smtClean="0"/>
              <a:t>%</a:t>
            </a:r>
          </a:p>
          <a:p>
            <a:pPr marL="0" indent="0" algn="ctr">
              <a:buNone/>
            </a:pPr>
            <a:endParaRPr lang="sk-SK" sz="10000" b="1" dirty="0"/>
          </a:p>
          <a:p>
            <a:pPr algn="ctr"/>
            <a:r>
              <a:rPr lang="sk-SK" sz="10000" b="1" dirty="0"/>
              <a:t>2008 </a:t>
            </a:r>
            <a:r>
              <a:rPr lang="sk-SK" sz="10000" b="1" dirty="0" err="1" smtClean="0"/>
              <a:t>Striedavka</a:t>
            </a:r>
            <a:r>
              <a:rPr lang="sk-SK" sz="10000" b="1" dirty="0" smtClean="0"/>
              <a:t> - 27</a:t>
            </a:r>
            <a:r>
              <a:rPr lang="sk-SK" sz="10000" b="1" dirty="0"/>
              <a:t>% rovnomerná </a:t>
            </a:r>
            <a:endParaRPr lang="sk-SK" sz="10000" b="1" dirty="0" smtClean="0"/>
          </a:p>
          <a:p>
            <a:pPr marL="0" indent="0">
              <a:buNone/>
            </a:pPr>
            <a:r>
              <a:rPr lang="sk-SK" sz="10000" b="1" dirty="0"/>
              <a:t> </a:t>
            </a:r>
            <a:r>
              <a:rPr lang="sk-SK" sz="10000" b="1" dirty="0" smtClean="0"/>
              <a:t>                                            - 18</a:t>
            </a:r>
            <a:r>
              <a:rPr lang="sk-SK" sz="10000" b="1" dirty="0"/>
              <a:t>% </a:t>
            </a:r>
            <a:r>
              <a:rPr lang="sk-SK" sz="10000" b="1" dirty="0" smtClean="0"/>
              <a:t>nerovnomerná</a:t>
            </a:r>
          </a:p>
          <a:p>
            <a:pPr algn="ctr"/>
            <a:endParaRPr lang="sk-SK" sz="9000" dirty="0" smtClean="0"/>
          </a:p>
          <a:p>
            <a:pPr algn="ctr"/>
            <a:r>
              <a:rPr lang="sk-SK" sz="9000" dirty="0" smtClean="0"/>
              <a:t>Zdroj </a:t>
            </a:r>
            <a:r>
              <a:rPr lang="sk-SK" sz="9000" dirty="0"/>
              <a:t>údajov</a:t>
            </a:r>
            <a:r>
              <a:rPr lang="sk-SK" sz="5000" dirty="0"/>
              <a:t>: </a:t>
            </a:r>
            <a:endParaRPr lang="sk-SK" sz="5000" dirty="0" smtClean="0"/>
          </a:p>
          <a:p>
            <a:pPr marL="0" indent="0">
              <a:buNone/>
            </a:pPr>
            <a:r>
              <a:rPr lang="sk-SK" sz="6000" u="sng" dirty="0" smtClean="0">
                <a:hlinkClick r:id="rId3"/>
              </a:rPr>
              <a:t>https</a:t>
            </a:r>
            <a:r>
              <a:rPr lang="sk-SK" sz="6000" u="sng" dirty="0">
                <a:hlinkClick r:id="rId3"/>
              </a:rPr>
              <a:t>://www.springer.com/about+springer/media/springer+select?SGWID=0-11001-6-1465556-0</a:t>
            </a:r>
            <a:endParaRPr lang="sk-SK" sz="6000" dirty="0"/>
          </a:p>
          <a:p>
            <a:endParaRPr lang="sk-SK" sz="6000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39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380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Michigan - USA</a:t>
            </a:r>
            <a:endParaRPr lang="sk-SK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sk-SK" sz="5400" b="1" dirty="0"/>
              <a:t>1998 </a:t>
            </a:r>
            <a:r>
              <a:rPr lang="sk-SK" sz="5400" b="1" dirty="0" err="1"/>
              <a:t>Striedavka</a:t>
            </a:r>
            <a:r>
              <a:rPr lang="sk-SK" sz="5400" b="1" dirty="0"/>
              <a:t> 18,6</a:t>
            </a:r>
            <a:r>
              <a:rPr lang="sk-SK" sz="5400" b="1" dirty="0" smtClean="0"/>
              <a:t>%</a:t>
            </a:r>
          </a:p>
          <a:p>
            <a:pPr algn="ctr"/>
            <a:endParaRPr lang="sk-SK" sz="5400" b="1" dirty="0"/>
          </a:p>
          <a:p>
            <a:pPr algn="ctr"/>
            <a:r>
              <a:rPr lang="sk-SK" sz="5400" b="1" dirty="0"/>
              <a:t>2002 </a:t>
            </a:r>
            <a:r>
              <a:rPr lang="sk-SK" sz="5400" b="1" dirty="0" err="1"/>
              <a:t>Striedavka</a:t>
            </a:r>
            <a:r>
              <a:rPr lang="sk-SK" sz="5400" b="1" dirty="0"/>
              <a:t> 23,44</a:t>
            </a:r>
            <a:r>
              <a:rPr lang="sk-SK" sz="5400" b="1" dirty="0" smtClean="0"/>
              <a:t>%</a:t>
            </a:r>
          </a:p>
          <a:p>
            <a:pPr algn="ctr"/>
            <a:endParaRPr lang="sk-SK" sz="5400" dirty="0"/>
          </a:p>
          <a:p>
            <a:pPr algn="ctr"/>
            <a:r>
              <a:rPr lang="sk-SK" sz="4400" dirty="0"/>
              <a:t>Zdroj údajov: </a:t>
            </a:r>
            <a:endParaRPr lang="sk-SK" sz="4400" dirty="0" smtClean="0"/>
          </a:p>
          <a:p>
            <a:pPr marL="0" indent="0" algn="ctr">
              <a:buNone/>
            </a:pPr>
            <a:r>
              <a:rPr lang="sk-SK" sz="3600" u="sng" dirty="0" smtClean="0">
                <a:hlinkClick r:id="rId2"/>
              </a:rPr>
              <a:t>http</a:t>
            </a:r>
            <a:r>
              <a:rPr lang="sk-SK" sz="3600" u="sng" dirty="0">
                <a:hlinkClick r:id="rId2"/>
              </a:rPr>
              <a:t>://dadsmomspac.org/shared_parenting.html</a:t>
            </a:r>
            <a:endParaRPr lang="sk-SK" sz="3600" dirty="0"/>
          </a:p>
          <a:p>
            <a:pPr algn="ctr"/>
            <a:endParaRPr lang="sk-SK" sz="3600" dirty="0"/>
          </a:p>
          <a:p>
            <a:endParaRPr lang="sk-SK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39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8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Austrália </a:t>
            </a:r>
            <a:b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242646"/>
            <a:ext cx="10515600" cy="5615354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sk-SK" sz="4000" b="1" dirty="0" smtClean="0"/>
              <a:t> </a:t>
            </a:r>
            <a:r>
              <a:rPr lang="sk-SK" sz="4300" b="1" dirty="0" smtClean="0"/>
              <a:t>9</a:t>
            </a:r>
            <a:r>
              <a:rPr lang="sk-SK" sz="4300" b="1" dirty="0"/>
              <a:t>% in </a:t>
            </a:r>
            <a:r>
              <a:rPr lang="sk-SK" sz="4300" b="1" dirty="0" smtClean="0"/>
              <a:t>Jún </a:t>
            </a:r>
            <a:r>
              <a:rPr lang="sk-SK" sz="4300" b="1" dirty="0" smtClean="0"/>
              <a:t>2003</a:t>
            </a:r>
          </a:p>
          <a:p>
            <a:pPr marL="0" indent="0" algn="ctr">
              <a:buNone/>
            </a:pPr>
            <a:endParaRPr lang="sk-SK" sz="43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4300" b="1" dirty="0" smtClean="0"/>
              <a:t> </a:t>
            </a:r>
            <a:r>
              <a:rPr lang="sk-SK" sz="4300" b="1" dirty="0"/>
              <a:t>11% in </a:t>
            </a:r>
            <a:r>
              <a:rPr lang="sk-SK" sz="4300" b="1" dirty="0" smtClean="0"/>
              <a:t>Jún </a:t>
            </a:r>
            <a:r>
              <a:rPr lang="sk-SK" sz="4300" b="1" dirty="0" smtClean="0"/>
              <a:t>2004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sk-SK" sz="4300" b="1" dirty="0" smtClean="0"/>
              <a:t> 16% in </a:t>
            </a:r>
            <a:r>
              <a:rPr lang="sk-SK" sz="4300" b="1" dirty="0" smtClean="0"/>
              <a:t>Jún </a:t>
            </a:r>
            <a:r>
              <a:rPr lang="sk-SK" sz="4300" b="1" dirty="0" smtClean="0"/>
              <a:t>2007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4300" b="1" dirty="0" smtClean="0"/>
              <a:t> 13% in </a:t>
            </a:r>
            <a:r>
              <a:rPr lang="sk-SK" sz="4300" b="1" dirty="0" smtClean="0"/>
              <a:t>Jún </a:t>
            </a:r>
            <a:r>
              <a:rPr lang="sk-SK" sz="4300" b="1" dirty="0" smtClean="0"/>
              <a:t>2005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sk-SK" sz="4300" b="1" dirty="0" smtClean="0"/>
              <a:t> 17% </a:t>
            </a:r>
            <a:r>
              <a:rPr lang="sk-SK" sz="4300" b="1" dirty="0"/>
              <a:t>in </a:t>
            </a:r>
            <a:r>
              <a:rPr lang="sk-SK" sz="4300" b="1" dirty="0" smtClean="0"/>
              <a:t>Jún </a:t>
            </a:r>
            <a:r>
              <a:rPr lang="sk-SK" sz="4300" b="1" dirty="0" smtClean="0"/>
              <a:t>2008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4300" b="1" dirty="0" smtClean="0"/>
              <a:t> </a:t>
            </a:r>
            <a:r>
              <a:rPr lang="sk-SK" sz="4300" b="1" dirty="0"/>
              <a:t>14% in </a:t>
            </a:r>
            <a:r>
              <a:rPr lang="sk-SK" sz="4300" b="1" dirty="0" smtClean="0"/>
              <a:t>Jún </a:t>
            </a:r>
            <a:r>
              <a:rPr lang="sk-SK" sz="4300" b="1" dirty="0"/>
              <a:t>2006 </a:t>
            </a:r>
            <a:endParaRPr lang="sk-SK" sz="4300" b="1" dirty="0" smtClean="0"/>
          </a:p>
          <a:p>
            <a:pPr marL="0" indent="0" algn="ctr">
              <a:buNone/>
            </a:pPr>
            <a:r>
              <a:rPr lang="sk-SK" b="1" dirty="0" smtClean="0"/>
              <a:t>Zdroj:</a:t>
            </a:r>
            <a:r>
              <a:rPr lang="sk-SK" sz="3600" dirty="0" smtClean="0"/>
              <a:t> </a:t>
            </a:r>
          </a:p>
          <a:p>
            <a:pPr marL="0" indent="0" algn="ctr">
              <a:buNone/>
            </a:pPr>
            <a:r>
              <a:rPr lang="sk-SK" u="sng" dirty="0" smtClean="0">
                <a:hlinkClick r:id="rId2"/>
              </a:rPr>
              <a:t>https</a:t>
            </a:r>
            <a:r>
              <a:rPr lang="sk-SK" u="sng" dirty="0">
                <a:hlinkClick r:id="rId2"/>
              </a:rPr>
              <a:t>://aifs.gov.au/publications/family-matters/issue-88/shared-care-time</a:t>
            </a:r>
            <a:endParaRPr lang="sk-SK" dirty="0"/>
          </a:p>
          <a:p>
            <a:pPr algn="ctr"/>
            <a:endParaRPr lang="sk-SK" dirty="0" smtClean="0"/>
          </a:p>
          <a:p>
            <a:endParaRPr lang="sk-SK" sz="4800" dirty="0"/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39" y="75405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3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Švédsko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00554"/>
            <a:ext cx="10515600" cy="4676409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endParaRPr lang="sk-SK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5600" b="1" dirty="0" smtClean="0"/>
              <a:t> 2015 – približne 50% detí - rovnaký </a:t>
            </a:r>
            <a:r>
              <a:rPr lang="sk-SK" sz="5600" b="1" dirty="0"/>
              <a:t>čas u mamy a u otca </a:t>
            </a:r>
            <a:r>
              <a:rPr lang="sk-SK" sz="5600" b="1" dirty="0" smtClean="0"/>
              <a:t>nežijúcich spolu</a:t>
            </a:r>
          </a:p>
          <a:p>
            <a:pPr marL="0" indent="0" algn="ctr">
              <a:buNone/>
            </a:pPr>
            <a:endParaRPr lang="sk-SK" sz="5200" b="1" dirty="0"/>
          </a:p>
          <a:p>
            <a:pPr marL="0" indent="0" algn="ctr">
              <a:buNone/>
            </a:pPr>
            <a:r>
              <a:rPr lang="sk-SK" sz="3300" b="1" dirty="0"/>
              <a:t>Zdroj údajov: </a:t>
            </a:r>
            <a:endParaRPr lang="sk-SK" sz="3300" b="1" dirty="0" smtClean="0"/>
          </a:p>
          <a:p>
            <a:pPr marL="0" indent="0" algn="ctr">
              <a:buNone/>
            </a:pPr>
            <a:endParaRPr lang="sk-SK" sz="3200" dirty="0" smtClean="0"/>
          </a:p>
          <a:p>
            <a:pPr marL="0" indent="0" algn="just">
              <a:buNone/>
            </a:pPr>
            <a:r>
              <a:rPr lang="sk-SK" sz="3200" dirty="0" err="1" smtClean="0">
                <a:solidFill>
                  <a:srgbClr val="0070C0"/>
                </a:solidFill>
              </a:rPr>
              <a:t>Bergström</a:t>
            </a:r>
            <a:r>
              <a:rPr lang="sk-SK" sz="3200" dirty="0" smtClean="0">
                <a:solidFill>
                  <a:srgbClr val="0070C0"/>
                </a:solidFill>
              </a:rPr>
              <a:t> </a:t>
            </a:r>
            <a:r>
              <a:rPr lang="sk-SK" sz="3200" dirty="0">
                <a:solidFill>
                  <a:srgbClr val="0070C0"/>
                </a:solidFill>
              </a:rPr>
              <a:t>M, </a:t>
            </a:r>
            <a:r>
              <a:rPr lang="sk-SK" sz="3200" dirty="0" err="1">
                <a:solidFill>
                  <a:srgbClr val="0070C0"/>
                </a:solidFill>
              </a:rPr>
              <a:t>Fransson</a:t>
            </a:r>
            <a:r>
              <a:rPr lang="sk-SK" sz="3200" dirty="0">
                <a:solidFill>
                  <a:srgbClr val="0070C0"/>
                </a:solidFill>
              </a:rPr>
              <a:t> E, </a:t>
            </a:r>
            <a:r>
              <a:rPr lang="sk-SK" sz="3200" dirty="0" err="1">
                <a:solidFill>
                  <a:srgbClr val="0070C0"/>
                </a:solidFill>
              </a:rPr>
              <a:t>Modin</a:t>
            </a:r>
            <a:r>
              <a:rPr lang="sk-SK" sz="3200" dirty="0">
                <a:solidFill>
                  <a:srgbClr val="0070C0"/>
                </a:solidFill>
              </a:rPr>
              <a:t> B, et al.: </a:t>
            </a:r>
            <a:r>
              <a:rPr lang="sk-SK" sz="3200" i="1" dirty="0">
                <a:solidFill>
                  <a:srgbClr val="0070C0"/>
                </a:solidFill>
              </a:rPr>
              <a:t>Fifty </a:t>
            </a:r>
            <a:r>
              <a:rPr lang="sk-SK" sz="3200" i="1" dirty="0" err="1">
                <a:solidFill>
                  <a:srgbClr val="0070C0"/>
                </a:solidFill>
              </a:rPr>
              <a:t>moves</a:t>
            </a:r>
            <a:r>
              <a:rPr lang="sk-SK" sz="3200" i="1" dirty="0">
                <a:solidFill>
                  <a:srgbClr val="0070C0"/>
                </a:solidFill>
              </a:rPr>
              <a:t> a </a:t>
            </a:r>
            <a:r>
              <a:rPr lang="sk-SK" sz="3200" i="1" dirty="0" err="1">
                <a:solidFill>
                  <a:srgbClr val="0070C0"/>
                </a:solidFill>
              </a:rPr>
              <a:t>year</a:t>
            </a:r>
            <a:r>
              <a:rPr lang="sk-SK" sz="3200" i="1" dirty="0">
                <a:solidFill>
                  <a:srgbClr val="0070C0"/>
                </a:solidFill>
              </a:rPr>
              <a:t>: </a:t>
            </a:r>
            <a:r>
              <a:rPr lang="sk-SK" sz="3200" i="1" dirty="0" err="1">
                <a:solidFill>
                  <a:srgbClr val="0070C0"/>
                </a:solidFill>
              </a:rPr>
              <a:t>is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there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an</a:t>
            </a:r>
            <a:r>
              <a:rPr lang="sk-SK" sz="3200" i="1" dirty="0">
                <a:solidFill>
                  <a:srgbClr val="0070C0"/>
                </a:solidFill>
              </a:rPr>
              <a:t> association </a:t>
            </a:r>
            <a:r>
              <a:rPr lang="sk-SK" sz="3200" i="1" dirty="0" err="1">
                <a:solidFill>
                  <a:srgbClr val="0070C0"/>
                </a:solidFill>
              </a:rPr>
              <a:t>between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joint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physical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custody</a:t>
            </a:r>
            <a:r>
              <a:rPr lang="sk-SK" sz="3200" i="1" dirty="0">
                <a:solidFill>
                  <a:srgbClr val="0070C0"/>
                </a:solidFill>
              </a:rPr>
              <a:t> and </a:t>
            </a:r>
            <a:r>
              <a:rPr lang="sk-SK" sz="3200" i="1" dirty="0" err="1">
                <a:solidFill>
                  <a:srgbClr val="0070C0"/>
                </a:solidFill>
              </a:rPr>
              <a:t>psychosomatic</a:t>
            </a:r>
            <a:r>
              <a:rPr lang="sk-SK" sz="3200" i="1" dirty="0">
                <a:solidFill>
                  <a:srgbClr val="0070C0"/>
                </a:solidFill>
              </a:rPr>
              <a:t> </a:t>
            </a:r>
            <a:r>
              <a:rPr lang="sk-SK" sz="3200" i="1" dirty="0" err="1">
                <a:solidFill>
                  <a:srgbClr val="0070C0"/>
                </a:solidFill>
              </a:rPr>
              <a:t>problems</a:t>
            </a:r>
            <a:r>
              <a:rPr lang="sk-SK" sz="3200" i="1" dirty="0">
                <a:solidFill>
                  <a:srgbClr val="0070C0"/>
                </a:solidFill>
              </a:rPr>
              <a:t> in </a:t>
            </a:r>
            <a:r>
              <a:rPr lang="sk-SK" sz="3200" i="1" dirty="0" err="1">
                <a:solidFill>
                  <a:srgbClr val="0070C0"/>
                </a:solidFill>
              </a:rPr>
              <a:t>children</a:t>
            </a:r>
            <a:r>
              <a:rPr lang="sk-SK" sz="3200" i="1" dirty="0">
                <a:solidFill>
                  <a:srgbClr val="0070C0"/>
                </a:solidFill>
              </a:rPr>
              <a:t>?</a:t>
            </a:r>
            <a:r>
              <a:rPr lang="sk-SK" sz="3200" dirty="0">
                <a:solidFill>
                  <a:srgbClr val="0070C0"/>
                </a:solidFill>
              </a:rPr>
              <a:t> J </a:t>
            </a:r>
            <a:r>
              <a:rPr lang="sk-SK" sz="3200" dirty="0" err="1">
                <a:solidFill>
                  <a:srgbClr val="0070C0"/>
                </a:solidFill>
              </a:rPr>
              <a:t>Epidemiol</a:t>
            </a:r>
            <a:r>
              <a:rPr lang="sk-SK" sz="3200" dirty="0">
                <a:solidFill>
                  <a:srgbClr val="0070C0"/>
                </a:solidFill>
              </a:rPr>
              <a:t> </a:t>
            </a:r>
            <a:r>
              <a:rPr lang="sk-SK" sz="3200" dirty="0" err="1">
                <a:solidFill>
                  <a:srgbClr val="0070C0"/>
                </a:solidFill>
              </a:rPr>
              <a:t>Community</a:t>
            </a:r>
            <a:r>
              <a:rPr lang="sk-SK" sz="3200" dirty="0">
                <a:solidFill>
                  <a:srgbClr val="0070C0"/>
                </a:solidFill>
              </a:rPr>
              <a:t> </a:t>
            </a:r>
            <a:r>
              <a:rPr lang="sk-SK" sz="3200" dirty="0" err="1">
                <a:solidFill>
                  <a:srgbClr val="0070C0"/>
                </a:solidFill>
              </a:rPr>
              <a:t>Health</a:t>
            </a:r>
            <a:r>
              <a:rPr lang="sk-SK" sz="3200" dirty="0">
                <a:solidFill>
                  <a:srgbClr val="0070C0"/>
                </a:solidFill>
              </a:rPr>
              <a:t> 2015;69:769-774</a:t>
            </a:r>
            <a:r>
              <a:rPr lang="sk-SK" sz="3200" dirty="0" smtClean="0">
                <a:solidFill>
                  <a:srgbClr val="0070C0"/>
                </a:solidFill>
              </a:rPr>
              <a:t>.</a:t>
            </a:r>
            <a:endParaRPr lang="sk-SK" sz="3200" dirty="0">
              <a:solidFill>
                <a:srgbClr val="0070C0"/>
              </a:solidFill>
            </a:endParaRPr>
          </a:p>
        </p:txBody>
      </p:sp>
      <p:pic>
        <p:nvPicPr>
          <p:cNvPr id="4" name="Picture 2" descr="Strieda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78" y="128160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27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795</Words>
  <Application>Microsoft Office PowerPoint</Application>
  <PresentationFormat>Širokouhlá</PresentationFormat>
  <Paragraphs>176</Paragraphs>
  <Slides>21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Motív balíka Office</vt:lpstr>
      <vt:lpstr>  Využívanie striedavej starostlivosti vo vyspelých krajinách  10 rokov striedavej osobnej starostlivosti na Slovensku </vt:lpstr>
      <vt:lpstr>Slovensko        rozhodnutia súdov o striedavej  osobnej starostlivosti v %</vt:lpstr>
      <vt:lpstr>Slovensko        rozhodnutia súdov  o striedavej  osobnej starostlivosti  v % podľa krajov za rok 2018  </vt:lpstr>
      <vt:lpstr>        Slovensko  rozhodnutia súdov o zverení  detí do starostlivosti - 2018 </vt:lpstr>
      <vt:lpstr>Kanada  </vt:lpstr>
      <vt:lpstr>Wisconsin - USA</vt:lpstr>
      <vt:lpstr>Michigan - USA</vt:lpstr>
      <vt:lpstr>Austrália  </vt:lpstr>
      <vt:lpstr>Švédsko</vt:lpstr>
      <vt:lpstr>Švédsko</vt:lpstr>
      <vt:lpstr>Francúzsko </vt:lpstr>
      <vt:lpstr>Španielsko</vt:lpstr>
      <vt:lpstr>Španielsko</vt:lpstr>
      <vt:lpstr>Belgicko</vt:lpstr>
      <vt:lpstr>Belgicko</vt:lpstr>
      <vt:lpstr>Prezentácia programu PowerPoint</vt:lpstr>
      <vt:lpstr>Čierna Hora 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Používateľ systému Windows</dc:creator>
  <cp:lastModifiedBy>Používateľ systému Windows</cp:lastModifiedBy>
  <cp:revision>55</cp:revision>
  <cp:lastPrinted>2019-12-03T17:25:28Z</cp:lastPrinted>
  <dcterms:created xsi:type="dcterms:W3CDTF">2019-12-01T10:06:19Z</dcterms:created>
  <dcterms:modified xsi:type="dcterms:W3CDTF">2019-12-03T18:18:36Z</dcterms:modified>
</cp:coreProperties>
</file>