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1" r:id="rId2"/>
    <p:sldId id="267" r:id="rId3"/>
    <p:sldId id="268" r:id="rId4"/>
    <p:sldId id="281" r:id="rId5"/>
    <p:sldId id="282" r:id="rId6"/>
    <p:sldId id="284" r:id="rId7"/>
    <p:sldId id="283" r:id="rId8"/>
    <p:sldId id="287" r:id="rId9"/>
    <p:sldId id="288" r:id="rId10"/>
    <p:sldId id="285" r:id="rId11"/>
    <p:sldId id="286" r:id="rId12"/>
    <p:sldId id="289" r:id="rId13"/>
    <p:sldId id="28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88" d="100"/>
          <a:sy n="88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87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F4FC26-4123-4DD2-9E55-8501E76E19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38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EFB7B-A230-479C-B8B7-36AB4ACF04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7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021FE-CF88-44FD-9D67-5E6CDAE39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71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E8631-7983-4631-965D-F7FF4BCB8C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2BA21-FB5D-4EEB-B38E-5E70E9190F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7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52B8D-EC0F-4CEC-9087-AC7F69248E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5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429AB-7F8B-47A9-9D46-EBCB7CAE16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4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3B5E3-D889-4F9B-93D4-59DF593997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45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07F42-6F1E-4BDC-84B9-EF9B8C783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32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FDC7-8E81-48C4-8D40-5BC2C5708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39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51108-D754-44CA-9FB5-3E38C12A4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16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908CE-FC66-46BA-98B1-F9B79AC314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83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styly předlohy textu.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Třetí úroveň</a:t>
            </a:r>
          </a:p>
          <a:p>
            <a:pPr lvl="3"/>
            <a:r>
              <a:rPr lang="cs-CZ" altLang="sk-SK" smtClean="0"/>
              <a:t>Čtvrtá úroveň</a:t>
            </a:r>
          </a:p>
          <a:p>
            <a:pPr lvl="4"/>
            <a:r>
              <a:rPr lang="cs-CZ" altLang="sk-SK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3068179-3EAE-4D3F-9A90-5BD6BC573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riedavka@striedavka.s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76700"/>
            <a:ext cx="7772400" cy="21605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sk-SK" altLang="sk-SK" sz="3200" b="1" smtClean="0"/>
              <a:t>10 rokov „striedavky“ na Slovensku</a:t>
            </a:r>
            <a:r>
              <a:rPr lang="sk-SK" altLang="sk-SK" sz="4000" b="1" smtClean="0"/>
              <a:t/>
            </a:r>
            <a:br>
              <a:rPr lang="sk-SK" altLang="sk-SK" sz="4000" b="1" smtClean="0"/>
            </a:br>
            <a:r>
              <a:rPr lang="sk-SK" altLang="sk-SK" b="1" smtClean="0">
                <a:solidFill>
                  <a:srgbClr val="7030A0"/>
                </a:solidFill>
              </a:rPr>
              <a:t>Ako ďalej?</a:t>
            </a:r>
            <a:r>
              <a:rPr lang="cs-CZ" altLang="sk-SK" smtClean="0"/>
              <a:t/>
            </a:r>
            <a:br>
              <a:rPr lang="cs-CZ" altLang="sk-SK" smtClean="0"/>
            </a:br>
            <a:endParaRPr lang="cs-CZ" altLang="sk-SK" smtClean="0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3995738" y="476250"/>
            <a:ext cx="4932362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sk-SK" altLang="sk-SK"/>
          </a:p>
        </p:txBody>
      </p:sp>
      <p:sp>
        <p:nvSpPr>
          <p:cNvPr id="2052" name="BlokTextu 1"/>
          <p:cNvSpPr txBox="1">
            <a:spLocks noChangeArrowheads="1"/>
          </p:cNvSpPr>
          <p:nvPr/>
        </p:nvSpPr>
        <p:spPr bwMode="auto">
          <a:xfrm>
            <a:off x="3707904" y="549275"/>
            <a:ext cx="532814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400" b="1" dirty="0">
                <a:solidFill>
                  <a:srgbClr val="0070C0"/>
                </a:solidFill>
              </a:rPr>
              <a:t>Striedavá starostlivosť o deti, slovensko-česká spoločnosť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400" b="1" dirty="0" err="1">
                <a:solidFill>
                  <a:srgbClr val="0070C0"/>
                </a:solidFill>
              </a:rPr>
              <a:t>Hlaváčikova</a:t>
            </a:r>
            <a:r>
              <a:rPr lang="sk-SK" altLang="sk-SK" sz="1400" b="1" dirty="0">
                <a:solidFill>
                  <a:srgbClr val="0070C0"/>
                </a:solidFill>
              </a:rPr>
              <a:t> 26, 841 05 Bratislava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400" b="1" dirty="0" err="1">
                <a:solidFill>
                  <a:srgbClr val="0070C0"/>
                </a:solidFill>
                <a:hlinkClick r:id="rId3"/>
              </a:rPr>
              <a:t>striedavka@striedavka.sk</a:t>
            </a:r>
            <a:endParaRPr lang="sk-SK" altLang="sk-SK" sz="1400" b="1" dirty="0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400" b="1" dirty="0">
                <a:solidFill>
                  <a:srgbClr val="0070C0"/>
                </a:solidFill>
              </a:rPr>
              <a:t>+421 905 788 999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endParaRPr lang="cs-CZ" altLang="sk-SK" sz="40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2663825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sk-SK" altLang="sk-SK" sz="2800" b="1" smtClean="0"/>
              <a:t>Belgicko (2006): Ak aspoň jeden z rodičov navrhne striedavú starostlivosť, súd ju schváli, ak nenájde vážny dôvod, prečo nie je vhodná v konkrétnom prípade</a:t>
            </a:r>
            <a:endParaRPr lang="sk-SK" altLang="sk-SK" sz="2800" smtClean="0"/>
          </a:p>
        </p:txBody>
      </p:sp>
      <p:sp>
        <p:nvSpPr>
          <p:cNvPr id="2" name="Obláčik 1"/>
          <p:cNvSpPr/>
          <p:nvPr/>
        </p:nvSpPr>
        <p:spPr>
          <a:xfrm>
            <a:off x="1763713" y="4652963"/>
            <a:ext cx="5329237" cy="18716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altLang="sk-SK" sz="3600" b="1" dirty="0">
                <a:solidFill>
                  <a:schemeClr val="tx1"/>
                </a:solidFill>
              </a:rPr>
              <a:t>Nie je to </a:t>
            </a:r>
            <a:r>
              <a:rPr lang="sk-SK" altLang="sk-SK" sz="3600" b="1" dirty="0" smtClean="0">
                <a:solidFill>
                  <a:schemeClr val="tx1"/>
                </a:solidFill>
              </a:rPr>
              <a:t>veľký skok?</a:t>
            </a:r>
            <a:endParaRPr lang="sk-SK" altLang="sk-SK" sz="36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endParaRPr lang="cs-CZ" altLang="sk-SK" sz="40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1036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Asi 60% rodičov sa dohodne</a:t>
            </a:r>
            <a:endParaRPr lang="sk-SK" altLang="sk-SK" sz="2800" dirty="0" smtClean="0"/>
          </a:p>
          <a:p>
            <a:pPr eaLnBrk="1" hangingPunct="1">
              <a:lnSpc>
                <a:spcPct val="80000"/>
              </a:lnSpc>
            </a:pPr>
            <a:endParaRPr lang="sk-SK" altLang="sk-SK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Niekedy rodič nežiada dieťa do starostlivosti</a:t>
            </a:r>
          </a:p>
          <a:p>
            <a:pPr eaLnBrk="1" hangingPunct="1">
              <a:lnSpc>
                <a:spcPct val="80000"/>
              </a:lnSpc>
            </a:pPr>
            <a:endParaRPr lang="sk-SK" altLang="sk-SK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Niekedy sa nájde vážny dôvod, prečo nie je vhodná striedavá starostlivosť</a:t>
            </a:r>
          </a:p>
          <a:p>
            <a:pPr eaLnBrk="1" hangingPunct="1">
              <a:lnSpc>
                <a:spcPct val="80000"/>
              </a:lnSpc>
            </a:pPr>
            <a:endParaRPr lang="sk-SK" altLang="sk-SK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Odhad: nárast striedavej starostlivosti </a:t>
            </a:r>
            <a:r>
              <a:rPr lang="sk-SK" altLang="sk-SK" sz="2800" b="1" dirty="0" smtClean="0"/>
              <a:t>bude postupný, ale rýchlejší – bez prekážok</a:t>
            </a:r>
            <a:endParaRPr lang="sk-SK" altLang="sk-SK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r>
              <a:rPr lang="cs-CZ" altLang="sk-SK" sz="4000" b="1" dirty="0" err="1" smtClean="0"/>
              <a:t>Striedavka</a:t>
            </a:r>
            <a:r>
              <a:rPr lang="cs-CZ" altLang="sk-SK" sz="4000" b="1" dirty="0" smtClean="0"/>
              <a:t> </a:t>
            </a:r>
            <a:r>
              <a:rPr lang="cs-CZ" altLang="sk-SK" sz="4000" b="1" dirty="0" err="1" smtClean="0"/>
              <a:t>ako</a:t>
            </a:r>
            <a:r>
              <a:rPr lang="cs-CZ" altLang="sk-SK" sz="4000" b="1" dirty="0" smtClean="0"/>
              <a:t> </a:t>
            </a:r>
            <a:r>
              <a:rPr lang="cs-CZ" altLang="sk-SK" sz="4000" b="1" dirty="0" err="1" smtClean="0"/>
              <a:t>štandard</a:t>
            </a:r>
            <a:r>
              <a:rPr lang="cs-CZ" altLang="sk-SK" sz="4000" b="1" dirty="0" smtClean="0"/>
              <a:t> </a:t>
            </a:r>
            <a:endParaRPr lang="cs-CZ" altLang="sk-SK" sz="40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229600" cy="388840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4000" b="1" strike="sngStrike" dirty="0" smtClean="0"/>
              <a:t>Je splnené všetko, aby mohlo byť dieťa v striedavej starostlivosti?</a:t>
            </a:r>
            <a:endParaRPr lang="sk-SK" altLang="sk-SK" sz="4000" strike="sngStrike" dirty="0" smtClean="0"/>
          </a:p>
          <a:p>
            <a:pPr eaLnBrk="1" hangingPunct="1">
              <a:lnSpc>
                <a:spcPct val="80000"/>
              </a:lnSpc>
            </a:pPr>
            <a:endParaRPr lang="sk-SK" altLang="sk-SK" sz="4000" b="1" dirty="0" smtClean="0"/>
          </a:p>
          <a:p>
            <a:pPr eaLnBrk="1" hangingPunct="1">
              <a:lnSpc>
                <a:spcPct val="80000"/>
              </a:lnSpc>
            </a:pPr>
            <a:r>
              <a:rPr lang="sk-SK" altLang="sk-SK" sz="4000" b="1" dirty="0" smtClean="0">
                <a:solidFill>
                  <a:srgbClr val="7030A0"/>
                </a:solidFill>
              </a:rPr>
              <a:t>S</a:t>
            </a:r>
            <a:r>
              <a:rPr lang="sk-SK" altLang="sk-SK" sz="4000" b="1" dirty="0" smtClean="0">
                <a:solidFill>
                  <a:srgbClr val="7030A0"/>
                </a:solidFill>
              </a:rPr>
              <a:t>triedavá starostlivosť –</a:t>
            </a:r>
            <a:br>
              <a:rPr lang="sk-SK" altLang="sk-SK" sz="4000" b="1" dirty="0" smtClean="0">
                <a:solidFill>
                  <a:srgbClr val="7030A0"/>
                </a:solidFill>
              </a:rPr>
            </a:br>
            <a:r>
              <a:rPr lang="sk-SK" altLang="sk-SK" sz="4000" b="1" dirty="0" smtClean="0">
                <a:solidFill>
                  <a:srgbClr val="7030A0"/>
                </a:solidFill>
              </a:rPr>
              <a:t>ak nee</a:t>
            </a:r>
            <a:r>
              <a:rPr lang="sk-SK" altLang="sk-SK" sz="4000" b="1" dirty="0" smtClean="0">
                <a:solidFill>
                  <a:srgbClr val="7030A0"/>
                </a:solidFill>
              </a:rPr>
              <a:t>xistuje vážny dôvod proti</a:t>
            </a:r>
            <a:endParaRPr lang="sk-SK" altLang="sk-SK" sz="40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sk-SK" altLang="sk-SK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885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05038"/>
            <a:ext cx="8229600" cy="410368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sk-SK" sz="3600" b="1" smtClean="0"/>
              <a:t>Ďakujem za pozornosť </a:t>
            </a:r>
            <a:r>
              <a:rPr lang="cs-CZ" altLang="sk-SK" sz="3600" b="1" smtClean="0">
                <a:sym typeface="Wingdings" pitchFamily="2" charset="2"/>
              </a:rPr>
              <a:t>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sk-SK" b="1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sk-SK" sz="3600" b="1" smtClean="0">
                <a:solidFill>
                  <a:srgbClr val="0070C0"/>
                </a:solidFill>
              </a:rPr>
              <a:t>Bohuslav Lenghardt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sk-SK" sz="3600" b="1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sk-SK" sz="3600" b="1" smtClean="0">
                <a:solidFill>
                  <a:srgbClr val="0070C0"/>
                </a:solidFill>
              </a:rPr>
              <a:t>www.striedavka.sk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sk-SK" sz="2800" b="1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sk-SK" sz="2800" b="1" smtClean="0">
                <a:solidFill>
                  <a:srgbClr val="0070C0"/>
                </a:solidFill>
              </a:rPr>
              <a:t>0905 788 999	striedavka@striedavka.sk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229600" cy="720725"/>
          </a:xfrm>
        </p:spPr>
        <p:txBody>
          <a:bodyPr/>
          <a:lstStyle/>
          <a:p>
            <a:pPr eaLnBrk="1" hangingPunct="1"/>
            <a:r>
              <a:rPr lang="cs-CZ" altLang="sk-SK" sz="4000" b="1" smtClean="0"/>
              <a:t>Situácia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569325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/>
              <a:t>Využívanie SOS na Slovensku </a:t>
            </a:r>
            <a:r>
              <a:rPr lang="sk-SK" b="1" dirty="0" smtClean="0"/>
              <a:t>rastie </a:t>
            </a:r>
            <a:r>
              <a:rPr lang="sk-SK" b="1" dirty="0" smtClean="0">
                <a:latin typeface="Segoe UI Symbol"/>
                <a:ea typeface="Segoe UI Symbol"/>
              </a:rPr>
              <a:t>😊</a:t>
            </a:r>
            <a:endParaRPr lang="sk-SK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/>
              <a:t>Do konca roku 2018 asi </a:t>
            </a:r>
            <a:r>
              <a:rPr lang="sk-SK" b="1" dirty="0" smtClean="0">
                <a:solidFill>
                  <a:srgbClr val="FF0000"/>
                </a:solidFill>
              </a:rPr>
              <a:t>10 000</a:t>
            </a:r>
            <a:r>
              <a:rPr lang="sk-SK" b="1" dirty="0" smtClean="0"/>
              <a:t> detí v SOS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/>
              <a:t>Česká republika o krok pred nami, využívanie SOS stúpa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k-SK" b="1" dirty="0" smtClean="0"/>
              <a:t>Vyspelé krajiny 5-15 rokov pred </a:t>
            </a:r>
            <a:r>
              <a:rPr lang="sk-SK" b="1" dirty="0" smtClean="0"/>
              <a:t>nami </a:t>
            </a:r>
            <a:r>
              <a:rPr lang="sk-SK" b="1" dirty="0" smtClean="0">
                <a:latin typeface="Segoe UI Symbol"/>
                <a:ea typeface="Segoe UI Symbol"/>
              </a:rPr>
              <a:t>😣</a:t>
            </a:r>
            <a:r>
              <a:rPr lang="sk-SK" b="1" dirty="0" smtClean="0"/>
              <a:t> využívanie </a:t>
            </a:r>
            <a:r>
              <a:rPr lang="sk-SK" b="1" dirty="0" smtClean="0"/>
              <a:t>SOS stúpa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láčik 1"/>
          <p:cNvSpPr/>
          <p:nvPr/>
        </p:nvSpPr>
        <p:spPr>
          <a:xfrm>
            <a:off x="539750" y="4437063"/>
            <a:ext cx="8135938" cy="20161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altLang="sk-SK" sz="2800" b="1" dirty="0">
                <a:solidFill>
                  <a:schemeClr val="tx1"/>
                </a:solidFill>
              </a:rPr>
              <a:t>Veríme, že striedavá starostlivosť je pre deti lepšia alternatíva?</a:t>
            </a:r>
            <a:endParaRPr lang="sk-SK" sz="2800" dirty="0">
              <a:solidFill>
                <a:schemeClr val="tx1"/>
              </a:solidFill>
            </a:endParaRPr>
          </a:p>
        </p:txBody>
      </p:sp>
      <p:sp>
        <p:nvSpPr>
          <p:cNvPr id="4" name="Obláčik 3"/>
          <p:cNvSpPr/>
          <p:nvPr/>
        </p:nvSpPr>
        <p:spPr>
          <a:xfrm>
            <a:off x="539750" y="1773238"/>
            <a:ext cx="8135938" cy="237648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altLang="sk-SK" sz="2800" b="1" dirty="0">
                <a:solidFill>
                  <a:schemeClr val="tx1"/>
                </a:solidFill>
              </a:rPr>
              <a:t>Chceme sa dostať na úroveň vyspelých krajín v tejto oblasti?</a:t>
            </a:r>
            <a:endParaRPr lang="sk-SK" altLang="sk-SK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r>
              <a:rPr lang="cs-CZ" altLang="sk-SK" sz="4000" b="1" smtClean="0"/>
              <a:t>Skúsenosti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569325" cy="2663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Deti v </a:t>
            </a:r>
            <a:r>
              <a:rPr lang="sk-SK" altLang="sk-SK" sz="2800" b="1" dirty="0" err="1" smtClean="0"/>
              <a:t>striedavke</a:t>
            </a:r>
            <a:r>
              <a:rPr lang="sk-SK" altLang="sk-SK" sz="2800" b="1" dirty="0" smtClean="0"/>
              <a:t> - pozitívne skúsenosti </a:t>
            </a:r>
            <a:r>
              <a:rPr lang="sk-SK" altLang="sk-SK" sz="2800" b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✔</a:t>
            </a:r>
            <a:endParaRPr lang="sk-SK" altLang="sk-SK" sz="28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sk-SK" altLang="sk-SK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Rodičia so </a:t>
            </a:r>
            <a:r>
              <a:rPr lang="sk-SK" altLang="sk-SK" sz="2800" b="1" dirty="0" err="1" smtClean="0"/>
              <a:t>striedavkou</a:t>
            </a:r>
            <a:r>
              <a:rPr lang="sk-SK" altLang="sk-SK" sz="2800" b="1" dirty="0" smtClean="0"/>
              <a:t> pozitívne skúsenosti </a:t>
            </a:r>
            <a:r>
              <a:rPr lang="sk-SK" altLang="sk-SK" sz="2800" b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✔</a:t>
            </a:r>
            <a:endParaRPr lang="sk-SK" altLang="sk-SK" sz="28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k-SK" altLang="sk-SK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altLang="sk-SK" sz="2800" b="1" dirty="0" smtClean="0"/>
              <a:t>Dva domovy väčšinou nie sú problém </a:t>
            </a:r>
            <a:r>
              <a:rPr lang="sk-SK" altLang="sk-SK" sz="2800" b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✔</a:t>
            </a:r>
            <a:endParaRPr lang="sk-SK" altLang="sk-SK" sz="28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sk-SK" altLang="sk-SK" sz="2800" b="1" dirty="0" smtClean="0"/>
          </a:p>
        </p:txBody>
      </p:sp>
      <p:sp>
        <p:nvSpPr>
          <p:cNvPr id="2" name="Obláčik 1"/>
          <p:cNvSpPr/>
          <p:nvPr/>
        </p:nvSpPr>
        <p:spPr>
          <a:xfrm>
            <a:off x="1763713" y="4652963"/>
            <a:ext cx="5329237" cy="18716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altLang="sk-SK" sz="3600" b="1" dirty="0">
                <a:solidFill>
                  <a:schemeClr val="tx1"/>
                </a:solidFill>
              </a:rPr>
              <a:t>Naozaj ???</a:t>
            </a:r>
          </a:p>
          <a:p>
            <a:pPr algn="ctr"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3860800"/>
            <a:ext cx="3240088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r>
              <a:rPr lang="cs-CZ" altLang="sk-SK" sz="4000" b="1" smtClean="0"/>
              <a:t>Projekt Elvis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20891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800" b="1" smtClean="0"/>
              <a:t>Väx</a:t>
            </a:r>
            <a:r>
              <a:rPr lang="sk-SK" altLang="sk-SK" sz="2800" b="1" smtClean="0">
                <a:solidFill>
                  <a:schemeClr val="accent2"/>
                </a:solidFill>
              </a:rPr>
              <a:t>elvis </a:t>
            </a:r>
            <a:r>
              <a:rPr lang="sk-SK" altLang="sk-SK" sz="2800" b="1" smtClean="0"/>
              <a:t>(striedavo)</a:t>
            </a:r>
            <a:r>
              <a:rPr lang="sk-SK" altLang="sk-SK" sz="2800" b="1" smtClean="0">
                <a:solidFill>
                  <a:schemeClr val="accent2"/>
                </a:solidFill>
              </a:rPr>
              <a:t> </a:t>
            </a:r>
            <a:r>
              <a:rPr lang="sk-SK" altLang="sk-SK" sz="2800" b="1" smtClean="0">
                <a:latin typeface="Segoe UI Symbol" pitchFamily="34" charset="0"/>
                <a:ea typeface="Segoe UI Symbol" pitchFamily="34" charset="0"/>
                <a:cs typeface="Segoe UI Symbol" pitchFamily="34" charset="0"/>
              </a:rPr>
              <a:t>⇨</a:t>
            </a:r>
            <a:r>
              <a:rPr lang="sk-SK" altLang="sk-SK" sz="2800" b="1" smtClean="0">
                <a:ea typeface="Segoe UI Symbol" pitchFamily="34" charset="0"/>
                <a:cs typeface="Segoe UI Symbol" pitchFamily="34" charset="0"/>
              </a:rPr>
              <a:t> Elvis</a:t>
            </a:r>
          </a:p>
          <a:p>
            <a:pPr eaLnBrk="1" hangingPunct="1">
              <a:lnSpc>
                <a:spcPct val="80000"/>
              </a:lnSpc>
            </a:pPr>
            <a:endParaRPr lang="sk-SK" altLang="sk-SK" sz="2800" b="1" smtClean="0">
              <a:ea typeface="Segoe UI Symbol" pitchFamily="34" charset="0"/>
              <a:cs typeface="Segoe UI Symbo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k-SK" altLang="sk-SK" sz="2800" b="1" smtClean="0">
                <a:ea typeface="Segoe UI Symbol" pitchFamily="34" charset="0"/>
                <a:cs typeface="Segoe UI Symbol" pitchFamily="34" charset="0"/>
              </a:rPr>
              <a:t>Štokholmská univerzita od roku 2013</a:t>
            </a:r>
          </a:p>
          <a:p>
            <a:pPr eaLnBrk="1" hangingPunct="1">
              <a:lnSpc>
                <a:spcPct val="80000"/>
              </a:lnSpc>
            </a:pPr>
            <a:endParaRPr lang="sk-SK" altLang="sk-SK" sz="2800" b="1" smtClean="0">
              <a:ea typeface="Segoe UI Symbol" pitchFamily="34" charset="0"/>
              <a:cs typeface="Segoe UI Symbo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k-SK" altLang="sk-SK" sz="2800" b="1" smtClean="0">
                <a:ea typeface="Segoe UI Symbol" pitchFamily="34" charset="0"/>
                <a:cs typeface="Segoe UI Symbol" pitchFamily="34" charset="0"/>
              </a:rPr>
              <a:t>Niekoľko porovnávacích výskumov detí</a:t>
            </a:r>
          </a:p>
        </p:txBody>
      </p:sp>
      <p:sp>
        <p:nvSpPr>
          <p:cNvPr id="6149" name="BlokTextu 3"/>
          <p:cNvSpPr txBox="1">
            <a:spLocks noChangeArrowheads="1"/>
          </p:cNvSpPr>
          <p:nvPr/>
        </p:nvSpPr>
        <p:spPr bwMode="auto">
          <a:xfrm>
            <a:off x="755650" y="4940300"/>
            <a:ext cx="4824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/>
              <a:t>https://www.su.se/publichealth/english/research/research-projects/the-elvis-project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r>
              <a:rPr lang="cs-CZ" altLang="sk-SK" sz="4000" b="1" smtClean="0"/>
              <a:t>Projekt Elvis</a:t>
            </a:r>
          </a:p>
        </p:txBody>
      </p:sp>
      <p:pic>
        <p:nvPicPr>
          <p:cNvPr id="7171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44675"/>
            <a:ext cx="7632700" cy="484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r>
              <a:rPr lang="cs-CZ" altLang="sk-SK" sz="4000" b="1" smtClean="0"/>
              <a:t>Projekt Elvis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7777162" cy="3743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800" b="1" smtClean="0"/>
              <a:t>E. Fransson: </a:t>
            </a:r>
            <a:r>
              <a:rPr lang="en-US" altLang="sk-SK" sz="2800" b="1" smtClean="0"/>
              <a:t>No Swedish studies have found children’s health to be worse in JPC than in sole parental care from child age of 3 years and beyond.</a:t>
            </a:r>
            <a:endParaRPr lang="sk-SK" altLang="sk-SK" sz="2800" b="1" smtClean="0"/>
          </a:p>
          <a:p>
            <a:pPr eaLnBrk="1" hangingPunct="1">
              <a:lnSpc>
                <a:spcPct val="80000"/>
              </a:lnSpc>
            </a:pPr>
            <a:endParaRPr lang="sk-SK" altLang="sk-SK" sz="2800" b="1" smtClean="0">
              <a:solidFill>
                <a:schemeClr val="accent2"/>
              </a:solidFill>
            </a:endParaRPr>
          </a:p>
          <a:p>
            <a:pPr marL="400050" lvl="1" indent="0" eaLnBrk="1" hangingPunct="1">
              <a:lnSpc>
                <a:spcPct val="80000"/>
              </a:lnSpc>
              <a:buFontTx/>
              <a:buNone/>
            </a:pPr>
            <a:r>
              <a:rPr lang="sk-SK" altLang="sk-SK" b="1" smtClean="0">
                <a:solidFill>
                  <a:schemeClr val="accent2"/>
                </a:solidFill>
              </a:rPr>
              <a:t>Žiadna švédska štúdia nezistila horšie zdravie u detí vo veku 3 roky a viac, ktoré sú v striedavej starostlivosti, v porovnaní s deťmi v starostlivosti jedného rodiča.</a:t>
            </a:r>
            <a:endParaRPr lang="sk-SK" altLang="sk-SK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6984900" cy="720725"/>
          </a:xfrm>
        </p:spPr>
        <p:txBody>
          <a:bodyPr/>
          <a:lstStyle/>
          <a:p>
            <a:pPr eaLnBrk="1" hangingPunct="1"/>
            <a:r>
              <a:rPr lang="cs-CZ" altLang="sk-SK" sz="3200" b="1" dirty="0" err="1" smtClean="0"/>
              <a:t>Porovnanie</a:t>
            </a:r>
            <a:r>
              <a:rPr lang="cs-CZ" altLang="sk-SK" sz="3200" b="1" dirty="0" smtClean="0"/>
              <a:t> </a:t>
            </a:r>
            <a:r>
              <a:rPr lang="cs-CZ" altLang="sk-SK" sz="3200" b="1" dirty="0" err="1" smtClean="0"/>
              <a:t>Hildegund</a:t>
            </a:r>
            <a:r>
              <a:rPr lang="cs-CZ" altLang="sk-SK" sz="3200" b="1" dirty="0" smtClean="0"/>
              <a:t> </a:t>
            </a:r>
            <a:r>
              <a:rPr lang="cs-CZ" altLang="sk-SK" sz="3200" b="1" dirty="0" err="1" smtClean="0"/>
              <a:t>S</a:t>
            </a:r>
            <a:r>
              <a:rPr lang="cs-CZ" altLang="sk-SK" sz="3200" b="1" dirty="0" err="1" smtClean="0">
                <a:ea typeface="Segoe UI Symbol"/>
              </a:rPr>
              <a:t>ü</a:t>
            </a:r>
            <a:r>
              <a:rPr lang="cs-CZ" altLang="sk-SK" sz="3200" b="1" dirty="0" err="1" smtClean="0"/>
              <a:t>nderhauf</a:t>
            </a:r>
            <a:endParaRPr lang="cs-CZ" altLang="sk-SK" sz="3200" b="1" dirty="0" smtClean="0"/>
          </a:p>
        </p:txBody>
      </p:sp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963885"/>
              </p:ext>
            </p:extLst>
          </p:nvPr>
        </p:nvGraphicFramePr>
        <p:xfrm>
          <a:off x="107505" y="1844824"/>
          <a:ext cx="89043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144016"/>
                <a:gridCol w="2160240"/>
                <a:gridCol w="144016"/>
                <a:gridCol w="2160240"/>
                <a:gridCol w="144016"/>
                <a:gridCol w="2160240"/>
                <a:gridCol w="191345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Abarbanel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(1977)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Wilkinson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(1992)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26.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Fabricius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&amp;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Luecken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(2007)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38. Neoh &amp; Mellor (2010) Austrália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 Steinman  (1981)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15. a) Maccoby &amp; Mnookin </a:t>
                      </a:r>
                      <a:endParaRPr lang="sk-SK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algn="l" fontAlgn="t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1992)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+/o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27. SkØrten &amp; Barlindhaug (2007) Nórsko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+-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 a) Irving et al. (1984) Kanada</a:t>
                      </a:r>
                      <a:b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 b) Irving &amp; Benjamin (1991)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/>
                      </a:r>
                      <a:b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15. b) Maccoby et al. (1993)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+/o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28. Jablonska &amp; Lindberg (2007)</a:t>
                      </a:r>
                      <a:b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Švédsko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39. Spruijt &amp; Duindam (2010) Holandsko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4. a) Steinman et al. (1985) USA</a:t>
                      </a:r>
                      <a:b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4. b) Brotsky et al. (1988)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    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16. Lakin (1994)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+/o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29. Berger et al. (2008)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40. Haugen (2010) Nórsko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5. Luepnitz  (1986)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17. Cloutier &amp; Jaques (1997) Kanada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30. Campana et al. (2008)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41. Cashmore et al. (2010) Austrália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6.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McKinnon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&amp; 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Wallerstein</a:t>
                      </a:r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/>
                      </a:r>
                      <a:b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(1986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+/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/>
                      </a:r>
                      <a:b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18.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Smart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et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al. * (2001) </a:t>
                      </a:r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VB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+-</a:t>
                      </a:r>
                    </a:p>
                    <a:p>
                      <a:pPr algn="l" fontAlgn="t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31. McIntosh, Wells, Smyth &amp;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Long</a:t>
                      </a:r>
                      <a:endParaRPr lang="sk-SK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(2008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Austrália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42. Prazen et al. (2011)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7. Richards &amp;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Goldenberg</a:t>
                      </a:r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/>
                      </a:r>
                      <a:b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(1986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19. Bauserman (2002)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32. McIntosh, Bryant &amp; Murray (2008)</a:t>
                      </a:r>
                      <a:b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Austrália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+-</a:t>
                      </a:r>
                      <a:endParaRPr lang="sk-SK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43. Bjarnasson &amp; Arnasson (2011)               36 krajín Európy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8. a) Shiller (1986a) USA</a:t>
                      </a:r>
                      <a:b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8. b) Shiller (1986b)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    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20. Lee (2002)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33. Melli &amp; Brown (2008)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44. Fabricius et al. (2012)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9. Underwood (1989)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21. Franbuch-Grembeck (2004)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34. Frigger (2008) Nemecko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45. Bergström (2012) Švédsko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10. Johnson et al. (1989)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22. Juby et al. (2005) Kanada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35. Kaspiew et al. (2009) Austrália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46. Fortin, Hunt &amp; Scanlan* (2012)</a:t>
                      </a:r>
                      <a:b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Veľká Británia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+-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Neugebauer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(1989)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23. Breivik &amp; Olweus (2006) Nórsko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36. Smyth (2009) Austrália a. (2004)</a:t>
                      </a:r>
                      <a:b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                                               b. (2005)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 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47. Sodermans, Matthijs &amp; Swicegood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(2013) Belgicko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12. Pearson &amp;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Thoennes</a:t>
                      </a:r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/>
                      </a:r>
                      <a:b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(1990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+/  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24. Hahn (2006)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                                               c. (2008)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+-</a:t>
                      </a:r>
                      <a:endParaRPr lang="sk-SK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48.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Bergström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et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al. (2013) Švédsko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13.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Williams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(1991) USA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25. Lacroix (2006) Austrália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37. Fehlberg, Millward &amp; Campo (2009)</a:t>
                      </a:r>
                      <a:b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</a:br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Austrália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+-</a:t>
                      </a:r>
                      <a:endParaRPr lang="sk-SK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49. Bergström et al. (2014) Švédsko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+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16800" cy="720725"/>
          </a:xfrm>
        </p:spPr>
        <p:txBody>
          <a:bodyPr/>
          <a:lstStyle/>
          <a:p>
            <a:pPr eaLnBrk="1" hangingPunct="1"/>
            <a:r>
              <a:rPr lang="cs-CZ" altLang="sk-SK" sz="4000" b="1" smtClean="0"/>
              <a:t>Rada Európy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7777162" cy="3743325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sk-SK" altLang="sk-SK" sz="2800" b="1" smtClean="0"/>
              <a:t>Zástupkyňa generálneho tajomníka Rady Európy pani Gabriella Battaini-Dragoni: </a:t>
            </a:r>
            <a:r>
              <a:rPr lang="sk-SK" altLang="sk-SK" sz="2800" b="1" smtClean="0">
                <a:solidFill>
                  <a:srgbClr val="0070C0"/>
                </a:solidFill>
              </a:rPr>
              <a:t>Striedavá starostlivosť by mala byť podporovaná</a:t>
            </a:r>
            <a:r>
              <a:rPr lang="sk-SK" altLang="sk-SK" sz="2800" b="1" smtClean="0"/>
              <a:t>, lebo naplňuje záujem dieťaťa, chráni ho pred konfliktom rodičov a zároveň zohľadňuje rovnosť rodičov. Treba sa však pýtať, či je striedavá starostlivosť najlepšia v každom prípade.</a:t>
            </a:r>
            <a:endParaRPr lang="sk-SK" altLang="sk-SK" sz="28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794</Words>
  <Application>Microsoft Office PowerPoint</Application>
  <PresentationFormat>Prezentácia na obrazovke (4:3)</PresentationFormat>
  <Paragraphs>162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UI Symbol</vt:lpstr>
      <vt:lpstr>Wingdings</vt:lpstr>
      <vt:lpstr>Výchozí návrh</vt:lpstr>
      <vt:lpstr>10 rokov „striedavky“ na Slovensku Ako ďalej? </vt:lpstr>
      <vt:lpstr>Situácia</vt:lpstr>
      <vt:lpstr>Prezentácia programu PowerPoint</vt:lpstr>
      <vt:lpstr>Skúsenosti</vt:lpstr>
      <vt:lpstr>Projekt Elvis</vt:lpstr>
      <vt:lpstr>Projekt Elvis</vt:lpstr>
      <vt:lpstr>Projekt Elvis</vt:lpstr>
      <vt:lpstr>Porovnanie Hildegund Sünderhauf</vt:lpstr>
      <vt:lpstr>Rada Európy</vt:lpstr>
      <vt:lpstr>Prezentácia programu PowerPoint</vt:lpstr>
      <vt:lpstr>Prezentácia programu PowerPoint</vt:lpstr>
      <vt:lpstr>Striedavka ako štandard </vt:lpstr>
      <vt:lpstr>Prezentácia programu PowerPoint</vt:lpstr>
    </vt:vector>
  </TitlesOfParts>
  <Company>Telefónica O2 Czech Republic,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střídavé péče na dítě</dc:title>
  <dc:creator>Telefónica O2 Czech Republic, a.s.</dc:creator>
  <cp:lastModifiedBy>bohus</cp:lastModifiedBy>
  <cp:revision>212</cp:revision>
  <dcterms:created xsi:type="dcterms:W3CDTF">2010-05-30T18:31:05Z</dcterms:created>
  <dcterms:modified xsi:type="dcterms:W3CDTF">2019-12-03T20:22:41Z</dcterms:modified>
</cp:coreProperties>
</file>