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61" r:id="rId2"/>
    <p:sldId id="256" r:id="rId3"/>
    <p:sldId id="260" r:id="rId4"/>
    <p:sldId id="257" r:id="rId5"/>
    <p:sldId id="258" r:id="rId6"/>
    <p:sldId id="269" r:id="rId7"/>
    <p:sldId id="259" r:id="rId8"/>
    <p:sldId id="262" r:id="rId9"/>
    <p:sldId id="270" r:id="rId10"/>
    <p:sldId id="263" r:id="rId11"/>
    <p:sldId id="271" r:id="rId12"/>
    <p:sldId id="272" r:id="rId13"/>
    <p:sldId id="281" r:id="rId14"/>
    <p:sldId id="264" r:id="rId15"/>
    <p:sldId id="265" r:id="rId16"/>
    <p:sldId id="267" r:id="rId17"/>
    <p:sldId id="282" r:id="rId18"/>
    <p:sldId id="283" r:id="rId19"/>
    <p:sldId id="266" r:id="rId20"/>
    <p:sldId id="284" r:id="rId21"/>
    <p:sldId id="285" r:id="rId22"/>
    <p:sldId id="273" r:id="rId23"/>
    <p:sldId id="275" r:id="rId24"/>
    <p:sldId id="286" r:id="rId25"/>
    <p:sldId id="276" r:id="rId26"/>
    <p:sldId id="277" r:id="rId27"/>
    <p:sldId id="280" r:id="rId28"/>
    <p:sldId id="278" r:id="rId29"/>
    <p:sldId id="279" r:id="rId3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254" y="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4C8D8-BEBE-4026-9B10-6C476E0D8A0E}" type="datetimeFigureOut">
              <a:rPr lang="sk-SK" smtClean="0"/>
              <a:pPr/>
              <a:t>14.01.2018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76802-9B26-4E13-A749-7F9BA0B90445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Dve postele 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76802-9B26-4E13-A749-7F9BA0B90445}" type="slidenum">
              <a:rPr lang="sk-SK" smtClean="0"/>
              <a:pPr/>
              <a:t>16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Klenovci 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76802-9B26-4E13-A749-7F9BA0B90445}" type="slidenum">
              <a:rPr lang="sk-SK" smtClean="0"/>
              <a:pPr/>
              <a:t>19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CF72E-FCA1-47F9-9631-95368B2E5CE0}" type="datetimeFigureOut">
              <a:rPr lang="sk-SK" smtClean="0"/>
              <a:pPr/>
              <a:t>14.01.2018</a:t>
            </a:fld>
            <a:endParaRPr lang="sk-SK"/>
          </a:p>
        </p:txBody>
      </p:sp>
      <p:sp>
        <p:nvSpPr>
          <p:cNvPr id="20" name="Zástupný symbol päty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0DD80-6D3C-4485-AF9E-B82B530ABF2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CF72E-FCA1-47F9-9631-95368B2E5CE0}" type="datetimeFigureOut">
              <a:rPr lang="sk-SK" smtClean="0"/>
              <a:pPr/>
              <a:t>14.01.2018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0DD80-6D3C-4485-AF9E-B82B530ABF2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CF72E-FCA1-47F9-9631-95368B2E5CE0}" type="datetimeFigureOut">
              <a:rPr lang="sk-SK" smtClean="0"/>
              <a:pPr/>
              <a:t>14.01.2018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0DD80-6D3C-4485-AF9E-B82B530ABF2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CF72E-FCA1-47F9-9631-95368B2E5CE0}" type="datetimeFigureOut">
              <a:rPr lang="sk-SK" smtClean="0"/>
              <a:pPr/>
              <a:t>14.01.2018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0DD80-6D3C-4485-AF9E-B82B530ABF2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CF72E-FCA1-47F9-9631-95368B2E5CE0}" type="datetimeFigureOut">
              <a:rPr lang="sk-SK" smtClean="0"/>
              <a:pPr/>
              <a:t>14.01.2018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0DD80-6D3C-4485-AF9E-B82B530ABF2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CF72E-FCA1-47F9-9631-95368B2E5CE0}" type="datetimeFigureOut">
              <a:rPr lang="sk-SK" smtClean="0"/>
              <a:pPr/>
              <a:t>14.01.2018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0DD80-6D3C-4485-AF9E-B82B530ABF2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CF72E-FCA1-47F9-9631-95368B2E5CE0}" type="datetimeFigureOut">
              <a:rPr lang="sk-SK" smtClean="0"/>
              <a:pPr/>
              <a:t>14.01.2018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0DD80-6D3C-4485-AF9E-B82B530ABF2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CF72E-FCA1-47F9-9631-95368B2E5CE0}" type="datetimeFigureOut">
              <a:rPr lang="sk-SK" smtClean="0"/>
              <a:pPr/>
              <a:t>14.01.2018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0DD80-6D3C-4485-AF9E-B82B530ABF2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CF72E-FCA1-47F9-9631-95368B2E5CE0}" type="datetimeFigureOut">
              <a:rPr lang="sk-SK" smtClean="0"/>
              <a:pPr/>
              <a:t>14.01.2018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0DD80-6D3C-4485-AF9E-B82B530ABF2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Obdĺž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CF72E-FCA1-47F9-9631-95368B2E5CE0}" type="datetimeFigureOut">
              <a:rPr lang="sk-SK" smtClean="0"/>
              <a:pPr/>
              <a:t>14.01.2018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0DD80-6D3C-4485-AF9E-B82B530ABF2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CF72E-FCA1-47F9-9631-95368B2E5CE0}" type="datetimeFigureOut">
              <a:rPr lang="sk-SK" smtClean="0"/>
              <a:pPr/>
              <a:t>14.01.2018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0DD80-6D3C-4485-AF9E-B82B530ABF2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9" name="Vývojový diagram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lá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Zástupný symbol tex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30CF72E-FCA1-47F9-9631-95368B2E5CE0}" type="datetimeFigureOut">
              <a:rPr lang="sk-SK" smtClean="0"/>
              <a:pPr/>
              <a:t>14.01.2018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DA0DD80-6D3C-4485-AF9E-B82B530ABF2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5" name="Obdĺž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853078"/>
          </a:xfrm>
        </p:spPr>
        <p:txBody>
          <a:bodyPr/>
          <a:lstStyle/>
          <a:p>
            <a:pPr algn="ctr"/>
            <a:r>
              <a:rPr lang="sk-SK" dirty="0" smtClean="0"/>
              <a:t>Dieťa uprostred konfliktu rodičov.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4653136"/>
            <a:ext cx="7406640" cy="1440160"/>
          </a:xfrm>
        </p:spPr>
        <p:txBody>
          <a:bodyPr>
            <a:normAutofit fontScale="92500" lnSpcReduction="10000"/>
          </a:bodyPr>
          <a:lstStyle/>
          <a:p>
            <a:r>
              <a:rPr lang="sk-SK" sz="2000" dirty="0" smtClean="0">
                <a:solidFill>
                  <a:schemeClr val="tx1"/>
                </a:solidFill>
              </a:rPr>
              <a:t>Konferencia – Liptovský Mikuláš  15.1.2018</a:t>
            </a:r>
          </a:p>
          <a:p>
            <a:pPr fontAlgn="t"/>
            <a:r>
              <a:rPr lang="sk-SK" sz="2000" dirty="0" smtClean="0">
                <a:solidFill>
                  <a:schemeClr val="tx1"/>
                </a:solidFill>
              </a:rPr>
              <a:t>Centrum pedagogicko-psychologického poradenstva a prevencie</a:t>
            </a:r>
          </a:p>
          <a:p>
            <a:pPr fontAlgn="t"/>
            <a:r>
              <a:rPr lang="sk-SK" sz="2200" dirty="0" err="1" smtClean="0">
                <a:solidFill>
                  <a:schemeClr val="tx1"/>
                </a:solidFill>
              </a:rPr>
              <a:t>Okoličianska</a:t>
            </a:r>
            <a:r>
              <a:rPr lang="sk-SK" sz="2200" dirty="0" smtClean="0">
                <a:solidFill>
                  <a:schemeClr val="tx1"/>
                </a:solidFill>
              </a:rPr>
              <a:t> 333</a:t>
            </a:r>
          </a:p>
          <a:p>
            <a:pPr fontAlgn="t"/>
            <a:r>
              <a:rPr lang="sk-SK" sz="2200" dirty="0" smtClean="0">
                <a:solidFill>
                  <a:schemeClr val="tx1"/>
                </a:solidFill>
              </a:rPr>
              <a:t>031 04 Liptovský Mikuláš</a:t>
            </a:r>
          </a:p>
          <a:p>
            <a:pPr fontAlgn="t"/>
            <a:endParaRPr lang="sk-SK" dirty="0" smtClean="0">
              <a:solidFill>
                <a:schemeClr val="tx1"/>
              </a:solidFill>
            </a:endParaRPr>
          </a:p>
          <a:p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260648"/>
            <a:ext cx="7406640" cy="720080"/>
          </a:xfrm>
        </p:spPr>
        <p:txBody>
          <a:bodyPr>
            <a:normAutofit/>
          </a:bodyPr>
          <a:lstStyle/>
          <a:p>
            <a:pPr algn="ctr"/>
            <a:r>
              <a:rPr lang="sk-SK" sz="3600" dirty="0" smtClean="0"/>
              <a:t>Rozvodový boj</a:t>
            </a:r>
            <a:endParaRPr lang="sk-SK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1196752"/>
            <a:ext cx="7795592" cy="547260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k-SK" sz="2800" dirty="0" smtClean="0">
                <a:solidFill>
                  <a:schemeClr val="tx1"/>
                </a:solidFill>
              </a:rPr>
              <a:t>vťahovanie dieťaťa do rozvodového konfliktu </a:t>
            </a:r>
          </a:p>
          <a:p>
            <a:pPr algn="just">
              <a:buFont typeface="Wingdings" pitchFamily="2" charset="2"/>
              <a:buChar char="Ø"/>
            </a:pPr>
            <a:r>
              <a:rPr lang="sk-SK" sz="2800" dirty="0" smtClean="0">
                <a:solidFill>
                  <a:schemeClr val="tx1"/>
                </a:solidFill>
              </a:rPr>
              <a:t>deti sa stávajú prostriedkom vydierania, využívania na komunikáciu medzi nimi, manipuláciu až popudzovanie voči druhému rodičovi a jeho odmietaniu </a:t>
            </a:r>
          </a:p>
          <a:p>
            <a:pPr algn="just">
              <a:buFont typeface="Wingdings" pitchFamily="2" charset="2"/>
              <a:buChar char="Ø"/>
            </a:pPr>
            <a:r>
              <a:rPr lang="sk-SK" sz="2800" dirty="0" smtClean="0">
                <a:solidFill>
                  <a:schemeClr val="tx1"/>
                </a:solidFill>
              </a:rPr>
              <a:t> neochota jedného z rodičov dohodnúť sa na veciach týkajúcich sa starostlivosti o dieťaťa </a:t>
            </a:r>
          </a:p>
          <a:p>
            <a:pPr algn="just">
              <a:buFont typeface="Wingdings" pitchFamily="2" charset="2"/>
              <a:buChar char="Ø"/>
            </a:pPr>
            <a:r>
              <a:rPr lang="sk-SK" sz="2800" dirty="0" smtClean="0">
                <a:solidFill>
                  <a:schemeClr val="tx1"/>
                </a:solidFill>
              </a:rPr>
              <a:t>rodič je presvedčený, že dieťa patrí len jemu, má rozhodujúce právomoci</a:t>
            </a:r>
          </a:p>
          <a:p>
            <a:pPr algn="just">
              <a:buFont typeface="Wingdings" pitchFamily="2" charset="2"/>
              <a:buChar char="Ø"/>
            </a:pPr>
            <a:r>
              <a:rPr lang="sk-SK" sz="2800" dirty="0" smtClean="0">
                <a:solidFill>
                  <a:schemeClr val="tx1"/>
                </a:solidFill>
              </a:rPr>
              <a:t>sofistikované skrývanie rodičovského konania za práva dieťaťa alebo za jeho vek</a:t>
            </a:r>
            <a:endParaRPr lang="sk-SK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864096"/>
          </a:xfrm>
        </p:spPr>
        <p:txBody>
          <a:bodyPr>
            <a:normAutofit/>
          </a:bodyPr>
          <a:lstStyle/>
          <a:p>
            <a:pPr algn="ctr"/>
            <a:r>
              <a:rPr lang="sk-SK" sz="3600" dirty="0" smtClean="0"/>
              <a:t>Rozvodový boj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71600" y="1196752"/>
            <a:ext cx="7962088" cy="54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k-SK" sz="2400" dirty="0" smtClean="0"/>
              <a:t>n</a:t>
            </a:r>
            <a:r>
              <a:rPr lang="sk-SK" sz="2400" dirty="0" smtClean="0"/>
              <a:t>ajskôr faktický rozpad </a:t>
            </a:r>
            <a:r>
              <a:rPr lang="sk-SK" sz="2400" dirty="0" smtClean="0"/>
              <a:t>partnerského </a:t>
            </a:r>
            <a:r>
              <a:rPr lang="sk-SK" sz="2400" dirty="0" smtClean="0"/>
              <a:t>vzťahu pred rozvodom</a:t>
            </a:r>
            <a:endParaRPr lang="sk-SK" sz="2400" dirty="0" smtClean="0"/>
          </a:p>
          <a:p>
            <a:pPr>
              <a:buFont typeface="Wingdings" pitchFamily="2" charset="2"/>
              <a:buChar char="Ø"/>
            </a:pPr>
            <a:r>
              <a:rPr lang="sk-SK" sz="2400" dirty="0" smtClean="0"/>
              <a:t>po niekoľkých mesiacoch až rokoch - meritórnym rozhodnutím súdu </a:t>
            </a:r>
          </a:p>
          <a:p>
            <a:pPr>
              <a:buFont typeface="Wingdings" pitchFamily="2" charset="2"/>
              <a:buChar char="Ø"/>
            </a:pPr>
            <a:r>
              <a:rPr lang="sk-SK" sz="2400" dirty="0" smtClean="0"/>
              <a:t>určitý čas sa jeden z rodičov, ktorý ostal bez dieťaťa pohybuje v akomsi vákuu ( min. do vydania NO ), ktoré je charakteristické neexistenciou záväzných či vynútených pravidiel pre rodiča, ktorý má pri sebe dieťa a je presvedčený, že môže určovať druhému rodičovi či sa môže alebo nemôže s dieťaťom stretnúť. 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rmAutofit/>
          </a:bodyPr>
          <a:lstStyle/>
          <a:p>
            <a:pPr algn="ctr"/>
            <a:r>
              <a:rPr lang="sk-SK" sz="3600" dirty="0" smtClean="0"/>
              <a:t>Neodkladné opatrenie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15616" y="1124744"/>
            <a:ext cx="7818072" cy="5472608"/>
          </a:xfrm>
        </p:spPr>
        <p:txBody>
          <a:bodyPr>
            <a:normAutofit fontScale="85000" lnSpcReduction="10000"/>
          </a:bodyPr>
          <a:lstStyle/>
          <a:p>
            <a:r>
              <a:rPr lang="sk-SK" sz="2800" dirty="0" smtClean="0"/>
              <a:t>dočasne upravuje pomery rodičov a dieťaťa, pokiaľ súd vo veci meritórne nerozhodne</a:t>
            </a:r>
          </a:p>
          <a:p>
            <a:r>
              <a:rPr lang="sk-SK" sz="2800" dirty="0" smtClean="0"/>
              <a:t>dvojsečnou zbraňou: </a:t>
            </a:r>
          </a:p>
          <a:p>
            <a:pPr>
              <a:buFont typeface="Wingdings" pitchFamily="2" charset="2"/>
              <a:buChar char="Ø"/>
            </a:pPr>
            <a:r>
              <a:rPr lang="sk-SK" sz="2800" dirty="0" smtClean="0"/>
              <a:t>výhoda najčastejšie pre matku</a:t>
            </a:r>
          </a:p>
          <a:p>
            <a:pPr>
              <a:buFont typeface="Wingdings" pitchFamily="2" charset="2"/>
              <a:buChar char="Ø"/>
            </a:pPr>
            <a:r>
              <a:rPr lang="sk-SK" sz="2800" dirty="0" smtClean="0"/>
              <a:t>zaručenie </a:t>
            </a:r>
            <a:r>
              <a:rPr lang="sk-SK" sz="2800" dirty="0" smtClean="0"/>
              <a:t>pre otca </a:t>
            </a:r>
            <a:r>
              <a:rPr lang="sk-SK" sz="2800" dirty="0" smtClean="0"/>
              <a:t>aspoň minimálneho </a:t>
            </a:r>
            <a:r>
              <a:rPr lang="sk-SK" sz="2800" dirty="0" smtClean="0"/>
              <a:t>styku s </a:t>
            </a:r>
            <a:r>
              <a:rPr lang="sk-SK" sz="2800" dirty="0" smtClean="0"/>
              <a:t>dieťaťom</a:t>
            </a:r>
          </a:p>
          <a:p>
            <a:pPr>
              <a:buFont typeface="Wingdings" pitchFamily="2" charset="2"/>
              <a:buChar char="Ø"/>
            </a:pPr>
            <a:r>
              <a:rPr lang="sk-SK" sz="2800" dirty="0" smtClean="0"/>
              <a:t>niekedy – styk otca za prítomnosti matky  = konfliktné situácie za prítomnosti dieťaťa, rodič nemá možnosť sa plnohodnotne venovať dieťaťu</a:t>
            </a:r>
            <a:endParaRPr lang="sk-SK" sz="2800" dirty="0" smtClean="0"/>
          </a:p>
          <a:p>
            <a:pPr>
              <a:buFont typeface="Wingdings" pitchFamily="2" charset="2"/>
              <a:buChar char="Ø"/>
            </a:pPr>
            <a:r>
              <a:rPr lang="sk-SK" sz="2800" dirty="0" smtClean="0"/>
              <a:t>n</a:t>
            </a:r>
            <a:r>
              <a:rPr lang="sk-SK" sz="2800" dirty="0" smtClean="0"/>
              <a:t>eupravuje vzťahy medzi rodičmi</a:t>
            </a:r>
          </a:p>
          <a:p>
            <a:pPr>
              <a:buFont typeface="Wingdings" pitchFamily="2" charset="2"/>
              <a:buChar char="Ø"/>
            </a:pPr>
            <a:endParaRPr lang="sk-SK" sz="2800" dirty="0" smtClean="0"/>
          </a:p>
          <a:p>
            <a:pPr>
              <a:buFont typeface="Wingdings" pitchFamily="2" charset="2"/>
              <a:buChar char="q"/>
            </a:pPr>
            <a:r>
              <a:rPr lang="sk-SK" sz="2800" dirty="0" smtClean="0"/>
              <a:t>ukončenie </a:t>
            </a:r>
            <a:r>
              <a:rPr lang="sk-SK" sz="2800" dirty="0" smtClean="0"/>
              <a:t>sporu po </a:t>
            </a:r>
            <a:r>
              <a:rPr lang="sk-SK" sz="2800" u="sng" dirty="0" smtClean="0"/>
              <a:t>dlhom čase </a:t>
            </a:r>
            <a:r>
              <a:rPr lang="sk-SK" sz="2800" dirty="0" smtClean="0"/>
              <a:t>vychádza z ,,</a:t>
            </a:r>
            <a:r>
              <a:rPr lang="sk-SK" sz="2800" dirty="0" err="1" smtClean="0"/>
              <a:t>predbežka</a:t>
            </a:r>
            <a:r>
              <a:rPr lang="sk-SK" sz="2800" dirty="0" smtClean="0"/>
              <a:t>“ – matke to vyhovuje, dieťa si zvyklo, orgán sociálnoprávnej ochrany s tým problém nemá a ani žiadny nevidí a tak ....,, čo by otec ešte chcel“ ( ??!! ) </a:t>
            </a:r>
            <a:endParaRPr lang="sk-SK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378498"/>
          </a:xfrm>
        </p:spPr>
        <p:txBody>
          <a:bodyPr>
            <a:normAutofit/>
          </a:bodyPr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Šokovaný taliansky otec zo slovenského systému – príbeh z praxe</a:t>
            </a:r>
            <a:br>
              <a:rPr lang="sk-SK" dirty="0" smtClean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/>
            </a:r>
            <a:br>
              <a:rPr lang="sk-SK" dirty="0" smtClean="0">
                <a:solidFill>
                  <a:schemeClr val="tx1"/>
                </a:solidFill>
              </a:rPr>
            </a:br>
            <a:r>
              <a:rPr lang="sk-SK" i="1" dirty="0" smtClean="0">
                <a:solidFill>
                  <a:schemeClr val="tx1"/>
                </a:solidFill>
              </a:rPr>
              <a:t>mal. 3 ročná Martina uprostred konfliktu rodičov</a:t>
            </a:r>
            <a:endParaRPr lang="sk-SK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31640" y="332656"/>
            <a:ext cx="7406640" cy="836854"/>
          </a:xfrm>
        </p:spPr>
        <p:txBody>
          <a:bodyPr/>
          <a:lstStyle/>
          <a:p>
            <a:r>
              <a:rPr lang="sk-SK" dirty="0" smtClean="0"/>
              <a:t>Komu patrí dieťa po rozvode?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1268760"/>
            <a:ext cx="7723584" cy="5328592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sk-SK" sz="4100" dirty="0" smtClean="0">
                <a:solidFill>
                  <a:schemeClr val="tx1"/>
                </a:solidFill>
              </a:rPr>
              <a:t>názory </a:t>
            </a:r>
          </a:p>
          <a:p>
            <a:pPr algn="ctr"/>
            <a:endParaRPr lang="sk-SK" dirty="0" smtClean="0">
              <a:solidFill>
                <a:schemeClr val="tx1"/>
              </a:solidFill>
            </a:endParaRPr>
          </a:p>
          <a:p>
            <a:r>
              <a:rPr lang="sk-SK" sz="4000" dirty="0" smtClean="0">
                <a:solidFill>
                  <a:schemeClr val="tx1"/>
                </a:solidFill>
              </a:rPr>
              <a:t>matriarchálne</a:t>
            </a:r>
            <a:r>
              <a:rPr lang="sk-SK" sz="2900" dirty="0" smtClean="0">
                <a:solidFill>
                  <a:schemeClr val="tx1"/>
                </a:solidFill>
              </a:rPr>
              <a:t>                                                    </a:t>
            </a:r>
            <a:r>
              <a:rPr lang="sk-SK" sz="4000" dirty="0" smtClean="0">
                <a:solidFill>
                  <a:schemeClr val="tx1"/>
                </a:solidFill>
              </a:rPr>
              <a:t>zohľadňujúce : </a:t>
            </a:r>
          </a:p>
          <a:p>
            <a:r>
              <a:rPr lang="sk-SK" sz="2900" dirty="0" smtClean="0">
                <a:solidFill>
                  <a:schemeClr val="tx1"/>
                </a:solidFill>
              </a:rPr>
              <a:t>                                                                - </a:t>
            </a:r>
            <a:r>
              <a:rPr lang="sk-SK" sz="4000" dirty="0" smtClean="0">
                <a:solidFill>
                  <a:schemeClr val="tx1"/>
                </a:solidFill>
              </a:rPr>
              <a:t>emancipáciu  matiek</a:t>
            </a:r>
          </a:p>
          <a:p>
            <a:r>
              <a:rPr lang="sk-SK" sz="4000" dirty="0" smtClean="0">
                <a:solidFill>
                  <a:schemeClr val="tx1"/>
                </a:solidFill>
              </a:rPr>
              <a:t>                                              - záujem otcov o starostlivosť </a:t>
            </a:r>
          </a:p>
          <a:p>
            <a:r>
              <a:rPr lang="sk-SK" sz="4000" dirty="0" smtClean="0">
                <a:solidFill>
                  <a:schemeClr val="tx1"/>
                </a:solidFill>
              </a:rPr>
              <a:t>                                                o deti</a:t>
            </a:r>
          </a:p>
          <a:p>
            <a:r>
              <a:rPr lang="sk-SK" dirty="0" smtClean="0">
                <a:solidFill>
                  <a:schemeClr val="tx1"/>
                </a:solidFill>
              </a:rPr>
              <a:t>  </a:t>
            </a:r>
          </a:p>
          <a:p>
            <a:endParaRPr lang="sk-SK" dirty="0" smtClean="0">
              <a:solidFill>
                <a:schemeClr val="tx1"/>
              </a:solidFill>
            </a:endParaRPr>
          </a:p>
          <a:p>
            <a:pPr algn="ctr"/>
            <a:r>
              <a:rPr lang="sk-SK" sz="4500" dirty="0" smtClean="0">
                <a:solidFill>
                  <a:schemeClr val="tx1"/>
                </a:solidFill>
              </a:rPr>
              <a:t> </a:t>
            </a:r>
            <a:r>
              <a:rPr lang="sk-SK" sz="4000" dirty="0" smtClean="0">
                <a:solidFill>
                  <a:schemeClr val="tx1"/>
                </a:solidFill>
              </a:rPr>
              <a:t>rola matky a rola otca sa navzájom dopĺňajú, sú komplementárne </a:t>
            </a:r>
          </a:p>
          <a:p>
            <a:pPr algn="ctr"/>
            <a:endParaRPr lang="sk-SK" sz="5100" dirty="0" smtClean="0">
              <a:solidFill>
                <a:schemeClr val="tx1"/>
              </a:solidFill>
            </a:endParaRPr>
          </a:p>
          <a:p>
            <a:pPr algn="ctr"/>
            <a:r>
              <a:rPr lang="sk-SK" sz="4000" dirty="0" smtClean="0">
                <a:solidFill>
                  <a:schemeClr val="tx1"/>
                </a:solidFill>
              </a:rPr>
              <a:t>deficit jednej z nich sa v živote dieťaťa určitým spôsobom preukáže </a:t>
            </a:r>
          </a:p>
          <a:p>
            <a:pPr algn="ctr"/>
            <a:r>
              <a:rPr lang="sk-SK" sz="4000" dirty="0" smtClean="0">
                <a:solidFill>
                  <a:schemeClr val="tx1"/>
                </a:solidFill>
              </a:rPr>
              <a:t>                          </a:t>
            </a:r>
            <a:r>
              <a:rPr lang="sk-SK" sz="5100" dirty="0" smtClean="0">
                <a:solidFill>
                  <a:schemeClr val="tx1"/>
                </a:solidFill>
              </a:rPr>
              <a:t>   </a:t>
            </a:r>
            <a:r>
              <a:rPr lang="sk-SK" dirty="0" smtClean="0">
                <a:solidFill>
                  <a:schemeClr val="tx1"/>
                </a:solidFill>
              </a:rPr>
              <a:t>                            </a:t>
            </a:r>
          </a:p>
          <a:p>
            <a:endParaRPr lang="sk-SK" dirty="0" smtClean="0">
              <a:solidFill>
                <a:schemeClr val="tx1"/>
              </a:solidFill>
            </a:endParaRPr>
          </a:p>
          <a:p>
            <a:endParaRPr lang="sk-SK" dirty="0"/>
          </a:p>
        </p:txBody>
      </p:sp>
      <p:cxnSp>
        <p:nvCxnSpPr>
          <p:cNvPr id="5" name="Rovná spojovacia šípka 4"/>
          <p:cNvCxnSpPr/>
          <p:nvPr/>
        </p:nvCxnSpPr>
        <p:spPr>
          <a:xfrm flipH="1">
            <a:off x="4499992" y="1628800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ovacia šípka 8"/>
          <p:cNvCxnSpPr/>
          <p:nvPr/>
        </p:nvCxnSpPr>
        <p:spPr>
          <a:xfrm>
            <a:off x="5004048" y="1628800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260648"/>
            <a:ext cx="7406640" cy="1584176"/>
          </a:xfrm>
        </p:spPr>
        <p:txBody>
          <a:bodyPr>
            <a:noAutofit/>
          </a:bodyPr>
          <a:lstStyle/>
          <a:p>
            <a:pPr algn="ctr"/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 smtClean="0"/>
              <a:t>Striedavá osobná starostlivosť – sen mnohých otcov, postrach matiek</a:t>
            </a:r>
            <a:endParaRPr lang="sk-SK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675280"/>
          </a:xfrm>
        </p:spPr>
        <p:txBody>
          <a:bodyPr>
            <a:normAutofit/>
          </a:bodyPr>
          <a:lstStyle/>
          <a:p>
            <a:endParaRPr lang="sk-SK" sz="3600" i="1" dirty="0" smtClean="0">
              <a:solidFill>
                <a:schemeClr val="tx1"/>
              </a:solidFill>
            </a:endParaRPr>
          </a:p>
          <a:p>
            <a:r>
              <a:rPr lang="sk-SK" sz="3600" i="1" dirty="0" smtClean="0">
                <a:solidFill>
                  <a:schemeClr val="tx1"/>
                </a:solidFill>
              </a:rPr>
              <a:t>...,,nemožno tvrdiť, že je to najlepšie riešenie, možno však povedať, že môže byť najlepším riešením zo všetkých zlých riešení vyplývajúcich z rozvratu rodiny“ </a:t>
            </a:r>
          </a:p>
          <a:p>
            <a:endParaRPr lang="sk-SK" sz="3600" i="1" dirty="0" smtClean="0">
              <a:solidFill>
                <a:schemeClr val="tx1"/>
              </a:solidFill>
            </a:endParaRPr>
          </a:p>
          <a:p>
            <a:r>
              <a:rPr lang="sk-SK" sz="2400" i="1" dirty="0" smtClean="0">
                <a:solidFill>
                  <a:schemeClr val="tx1"/>
                </a:solidFill>
              </a:rPr>
              <a:t>Tomáš Novák: kniha: </a:t>
            </a:r>
            <a:r>
              <a:rPr lang="sk-SK" sz="2400" i="1" dirty="0" err="1" smtClean="0">
                <a:solidFill>
                  <a:schemeClr val="tx1"/>
                </a:solidFill>
              </a:rPr>
              <a:t>Střídavá</a:t>
            </a:r>
            <a:r>
              <a:rPr lang="sk-SK" sz="2400" i="1" dirty="0" smtClean="0">
                <a:solidFill>
                  <a:schemeClr val="tx1"/>
                </a:solidFill>
              </a:rPr>
              <a:t> </a:t>
            </a:r>
            <a:r>
              <a:rPr lang="sk-SK" sz="2400" i="1" dirty="0" err="1" smtClean="0">
                <a:solidFill>
                  <a:schemeClr val="tx1"/>
                </a:solidFill>
              </a:rPr>
              <a:t>péče</a:t>
            </a:r>
            <a:r>
              <a:rPr lang="sk-SK" sz="2400" i="1" dirty="0" smtClean="0">
                <a:solidFill>
                  <a:schemeClr val="tx1"/>
                </a:solidFill>
              </a:rPr>
              <a:t> o </a:t>
            </a:r>
            <a:r>
              <a:rPr lang="sk-SK" sz="2400" i="1" dirty="0" err="1" smtClean="0">
                <a:solidFill>
                  <a:schemeClr val="tx1"/>
                </a:solidFill>
              </a:rPr>
              <a:t>dítě</a:t>
            </a:r>
            <a:r>
              <a:rPr lang="sk-SK" sz="2400" i="1" dirty="0" smtClean="0">
                <a:solidFill>
                  <a:schemeClr val="tx1"/>
                </a:solidFill>
              </a:rPr>
              <a:t>. </a:t>
            </a:r>
            <a:endParaRPr lang="sk-SK" sz="24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82154"/>
          </a:xfrm>
        </p:spPr>
        <p:txBody>
          <a:bodyPr>
            <a:noAutofit/>
          </a:bodyPr>
          <a:lstStyle/>
          <a:p>
            <a:pPr algn="ctr"/>
            <a:r>
              <a:rPr lang="sk-SK" sz="3600" dirty="0" smtClean="0"/>
              <a:t>Striedavá osobná starostlivosť – sen mnohých otcov, postrach matiek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15616" y="1844824"/>
            <a:ext cx="7818072" cy="4824536"/>
          </a:xfrm>
        </p:spPr>
        <p:txBody>
          <a:bodyPr>
            <a:normAutofit fontScale="92500"/>
          </a:bodyPr>
          <a:lstStyle/>
          <a:p>
            <a:r>
              <a:rPr lang="sk-SK" sz="2400" dirty="0" smtClean="0"/>
              <a:t>rôzne mýty, predsudky, názory</a:t>
            </a:r>
          </a:p>
          <a:p>
            <a:r>
              <a:rPr lang="sk-SK" sz="2400" dirty="0" smtClean="0"/>
              <a:t>Dva domovy?!   Dve postele ?!!</a:t>
            </a:r>
          </a:p>
          <a:p>
            <a:r>
              <a:rPr lang="sk-SK" sz="2400" dirty="0" smtClean="0"/>
              <a:t>Náročná na stále presúvanie sa, balenie veci....</a:t>
            </a:r>
          </a:p>
          <a:p>
            <a:r>
              <a:rPr lang="sk-SK" sz="2400" dirty="0" smtClean="0"/>
              <a:t>Stresujúca </a:t>
            </a:r>
          </a:p>
          <a:p>
            <a:pPr>
              <a:buFont typeface="Wingdings" pitchFamily="2" charset="2"/>
              <a:buChar char="Ø"/>
            </a:pPr>
            <a:endParaRPr lang="sk-SK" sz="2400" dirty="0" smtClean="0"/>
          </a:p>
          <a:p>
            <a:pPr>
              <a:buFont typeface="Wingdings" pitchFamily="2" charset="2"/>
              <a:buChar char="Ø"/>
            </a:pPr>
            <a:r>
              <a:rPr lang="sk-SK" sz="2400" dirty="0" smtClean="0"/>
              <a:t>Nie samotná ,, </a:t>
            </a:r>
            <a:r>
              <a:rPr lang="sk-SK" sz="2400" dirty="0" err="1" smtClean="0"/>
              <a:t>striedavka</a:t>
            </a:r>
            <a:r>
              <a:rPr lang="sk-SK" sz="2400" dirty="0" smtClean="0"/>
              <a:t>“ je zlá, neschopní  sú rodičia, ktorí svoje nedostatky, hnev  a frustráciu skrývajú za </a:t>
            </a:r>
            <a:r>
              <a:rPr lang="sk-SK" sz="2400" dirty="0" err="1" smtClean="0"/>
              <a:t>striedavku</a:t>
            </a:r>
            <a:endParaRPr lang="sk-SK" sz="2400" dirty="0" smtClean="0"/>
          </a:p>
          <a:p>
            <a:pPr>
              <a:buNone/>
            </a:pPr>
            <a:endParaRPr lang="sk-SK" sz="2400" dirty="0" smtClean="0"/>
          </a:p>
          <a:p>
            <a:pPr>
              <a:buFont typeface="Wingdings" pitchFamily="2" charset="2"/>
              <a:buChar char="Ø"/>
            </a:pPr>
            <a:r>
              <a:rPr lang="sk-SK" sz="2400" dirty="0" smtClean="0"/>
              <a:t>Pokiaľ rodičia spolu súperia, obviňujú sa, nevedia komunikovať a správať sa dôstojne k sebe navzájom pred svojim dieťaťom ( najmä pri odovzdávaní dieťa ) nie je dobrá žiadna forma zverenia</a:t>
            </a:r>
          </a:p>
          <a:p>
            <a:pPr>
              <a:buFont typeface="Wingdings" pitchFamily="2" charset="2"/>
              <a:buChar char="Ø"/>
            </a:pPr>
            <a:endParaRPr lang="sk-SK" sz="2400" dirty="0" smtClean="0"/>
          </a:p>
          <a:p>
            <a:pPr>
              <a:buNone/>
            </a:pPr>
            <a:endParaRPr lang="sk-SK" sz="2400" dirty="0" smtClean="0"/>
          </a:p>
          <a:p>
            <a:endParaRPr lang="sk-SK" sz="2400" dirty="0" smtClean="0"/>
          </a:p>
          <a:p>
            <a:endParaRPr lang="sk-SK" sz="2400" dirty="0" smtClean="0"/>
          </a:p>
          <a:p>
            <a:endParaRPr lang="sk-SK" sz="2800" dirty="0" smtClean="0"/>
          </a:p>
          <a:p>
            <a:endParaRPr lang="sk-SK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836712"/>
            <a:ext cx="7498080" cy="2088232"/>
          </a:xfrm>
        </p:spPr>
        <p:txBody>
          <a:bodyPr>
            <a:normAutofit/>
          </a:bodyPr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Viete si predstaviť, že každú chvíľu by ste spali v inej posteli ?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4293096"/>
            <a:ext cx="7498080" cy="1368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k-SK" dirty="0" smtClean="0"/>
              <a:t>Príbeh  z praxe – telefonát klienta</a:t>
            </a:r>
          </a:p>
          <a:p>
            <a:pPr algn="ctr">
              <a:buNone/>
            </a:pPr>
            <a:endParaRPr lang="sk-SK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400" dirty="0" smtClean="0"/>
              <a:t>Striedavá osobná starostlivosť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r>
              <a:rPr lang="sk-SK" dirty="0" smtClean="0"/>
              <a:t>primárne posudzovať ako najvhodnejšia forma zverenia do starostlivosti</a:t>
            </a:r>
          </a:p>
          <a:p>
            <a:r>
              <a:rPr lang="sk-SK" dirty="0" smtClean="0"/>
              <a:t>v praxi preferované zverenie matke</a:t>
            </a:r>
          </a:p>
          <a:p>
            <a:r>
              <a:rPr lang="sk-SK" dirty="0" smtClean="0"/>
              <a:t>v praxi – otec nemá príležitosť do rozvodu ukázať, že sa vie plnohodnotne o dieťa postarať</a:t>
            </a:r>
          </a:p>
          <a:p>
            <a:r>
              <a:rPr lang="sk-SK" dirty="0" smtClean="0"/>
              <a:t>nie je len právom, ale aj povinnosťou, rodič pri nedostatočnom a nevhodnom pôsobení na dieťa môže právo na SOS stratiť  </a:t>
            </a:r>
            <a:endParaRPr lang="sk-SK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Autofit/>
          </a:bodyPr>
          <a:lstStyle/>
          <a:p>
            <a:pPr algn="ctr"/>
            <a:r>
              <a:rPr lang="sk-SK" sz="3600" dirty="0" smtClean="0"/>
              <a:t>Striedavá osobná starostlivosť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979640"/>
          </a:xfrm>
        </p:spPr>
        <p:txBody>
          <a:bodyPr>
            <a:normAutofit fontScale="92500"/>
          </a:bodyPr>
          <a:lstStyle/>
          <a:p>
            <a:pPr lvl="0"/>
            <a:r>
              <a:rPr lang="sk-SK" sz="2400" dirty="0" smtClean="0"/>
              <a:t>zabezpečuje rovnocennú starostlivosť rodičom o dieťa </a:t>
            </a:r>
          </a:p>
          <a:p>
            <a:r>
              <a:rPr lang="sk-SK" sz="2400" dirty="0" smtClean="0"/>
              <a:t>môže byť v pomere 50:50, 60:40,70:30 – prispôsobiť vzhľadom na vek mal. dieťaťa </a:t>
            </a:r>
          </a:p>
          <a:p>
            <a:r>
              <a:rPr lang="sk-SK" sz="2400" dirty="0" smtClean="0"/>
              <a:t>udržuje sa a rozvíja vzťah medzi oboma rodičmi </a:t>
            </a:r>
          </a:p>
          <a:p>
            <a:pPr lvl="0"/>
            <a:r>
              <a:rPr lang="sk-SK" sz="2400" dirty="0" smtClean="0"/>
              <a:t>udržuje bezprostredné, osobné a rodinné puto</a:t>
            </a:r>
          </a:p>
          <a:p>
            <a:r>
              <a:rPr lang="sk-SK" sz="2400" dirty="0" smtClean="0"/>
              <a:t>dieťa od oboch rodičov získava životné skúsenosti a vzory</a:t>
            </a:r>
          </a:p>
          <a:p>
            <a:pPr lvl="0"/>
            <a:r>
              <a:rPr lang="sk-SK" sz="2400" dirty="0" smtClean="0"/>
              <a:t>kontakt so starými rodičmi a širšou rodinou oboch rodičov </a:t>
            </a:r>
          </a:p>
          <a:p>
            <a:pPr lvl="0"/>
            <a:r>
              <a:rPr lang="sk-SK" sz="2400" dirty="0" smtClean="0"/>
              <a:t>je najlepšou prevenciou proti vzniku odcudzenia sa</a:t>
            </a:r>
          </a:p>
          <a:p>
            <a:pPr lvl="0"/>
            <a:r>
              <a:rPr lang="sk-SK" sz="2400" dirty="0" smtClean="0"/>
              <a:t>rodičom rovnaký prístup k informáciám o školských výsledkoch, zdravotnom stave</a:t>
            </a:r>
          </a:p>
          <a:p>
            <a:pPr lvl="0"/>
            <a:r>
              <a:rPr lang="sk-SK" sz="2400" dirty="0" smtClean="0"/>
              <a:t>možnosť striedania sa pri ošetrovaní chorého dieťaťa </a:t>
            </a:r>
          </a:p>
          <a:p>
            <a:pPr lvl="0">
              <a:buNone/>
            </a:pPr>
            <a:r>
              <a:rPr lang="sk-SK" sz="2400" dirty="0" smtClean="0"/>
              <a:t> </a:t>
            </a:r>
            <a:endParaRPr lang="sk-SK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187624" y="274638"/>
            <a:ext cx="7632848" cy="5386610"/>
          </a:xfrm>
        </p:spPr>
        <p:txBody>
          <a:bodyPr>
            <a:normAutofit/>
          </a:bodyPr>
          <a:lstStyle/>
          <a:p>
            <a:r>
              <a:rPr lang="sk-SK" sz="4400" dirty="0" smtClean="0"/>
              <a:t/>
            </a:r>
            <a:br>
              <a:rPr lang="sk-SK" sz="4400" dirty="0" smtClean="0"/>
            </a:br>
            <a:r>
              <a:rPr lang="sk-SK" sz="4900" i="1" dirty="0" err="1" smtClean="0"/>
              <a:t>Když</a:t>
            </a:r>
            <a:r>
              <a:rPr lang="sk-SK" sz="4900" i="1" dirty="0" smtClean="0"/>
              <a:t> si báječnou ženskou vezme báječnej chlap......</a:t>
            </a:r>
            <a:r>
              <a:rPr lang="sk-SK" sz="4400" dirty="0" smtClean="0"/>
              <a:t/>
            </a:r>
            <a:br>
              <a:rPr lang="sk-SK" sz="4400" dirty="0" smtClean="0"/>
            </a:br>
            <a:r>
              <a:rPr lang="sk-SK" sz="2400" dirty="0" smtClean="0">
                <a:solidFill>
                  <a:schemeClr val="tx1"/>
                </a:solidFill>
              </a:rPr>
              <a:t/>
            </a:r>
            <a:br>
              <a:rPr lang="sk-SK" sz="2400" dirty="0" smtClean="0">
                <a:solidFill>
                  <a:schemeClr val="tx1"/>
                </a:solidFill>
              </a:rPr>
            </a:br>
            <a:r>
              <a:rPr lang="sk-SK" sz="4400" dirty="0" smtClean="0"/>
              <a:t>....</a:t>
            </a:r>
            <a:r>
              <a:rPr lang="sk-SK" sz="3200" dirty="0" smtClean="0"/>
              <a:t>a časom sa rozvedú / rozídu  ......</a:t>
            </a:r>
            <a:br>
              <a:rPr lang="sk-SK" sz="3200" dirty="0" smtClean="0"/>
            </a:br>
            <a:r>
              <a:rPr lang="sk-SK" sz="3200" dirty="0" smtClean="0"/>
              <a:t/>
            </a:r>
            <a:br>
              <a:rPr lang="sk-SK" sz="3200" dirty="0" smtClean="0"/>
            </a:br>
            <a:r>
              <a:rPr lang="sk-SK" sz="3200" dirty="0" smtClean="0"/>
              <a:t/>
            </a:r>
            <a:br>
              <a:rPr lang="sk-SK" sz="3200" dirty="0" smtClean="0"/>
            </a:br>
            <a:r>
              <a:rPr lang="sk-SK" sz="3200" dirty="0" smtClean="0"/>
              <a:t/>
            </a:r>
            <a:br>
              <a:rPr lang="sk-SK" sz="3200" dirty="0" smtClean="0"/>
            </a:br>
            <a:r>
              <a:rPr lang="sk-SK" sz="2400" dirty="0" smtClean="0">
                <a:solidFill>
                  <a:schemeClr val="tx1"/>
                </a:solidFill>
              </a:rPr>
              <a:t> ( Michal Tučný: Báječná ženská ) </a:t>
            </a:r>
            <a:endParaRPr lang="sk-SK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Príbehy z praxe: 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None/>
            </a:pPr>
            <a:r>
              <a:rPr lang="sk-SK" dirty="0" smtClean="0"/>
              <a:t>1. Prvá mediačná dohoda o SOS pred 7</a:t>
            </a:r>
          </a:p>
          <a:p>
            <a:pPr marL="596646" indent="-514350">
              <a:buNone/>
            </a:pPr>
            <a:r>
              <a:rPr lang="sk-SK" dirty="0" smtClean="0"/>
              <a:t> </a:t>
            </a:r>
            <a:r>
              <a:rPr lang="sk-SK" dirty="0" smtClean="0"/>
              <a:t>    rokmi</a:t>
            </a:r>
          </a:p>
          <a:p>
            <a:pPr marL="596646" indent="-514350">
              <a:buNone/>
            </a:pPr>
            <a:endParaRPr lang="sk-SK" dirty="0" smtClean="0"/>
          </a:p>
          <a:p>
            <a:pPr marL="596646" indent="-514350">
              <a:buNone/>
            </a:pPr>
            <a:r>
              <a:rPr lang="sk-SK" dirty="0" smtClean="0"/>
              <a:t>2. Rodičia mal. detí: </a:t>
            </a:r>
          </a:p>
          <a:p>
            <a:pPr marL="596646" indent="-514350">
              <a:buNone/>
            </a:pPr>
            <a:r>
              <a:rPr lang="sk-SK" dirty="0" smtClean="0"/>
              <a:t> </a:t>
            </a:r>
            <a:r>
              <a:rPr lang="sk-SK" dirty="0" smtClean="0"/>
              <a:t>   </a:t>
            </a:r>
            <a:r>
              <a:rPr lang="sk-SK" dirty="0" err="1" smtClean="0"/>
              <a:t>Sante</a:t>
            </a:r>
            <a:r>
              <a:rPr lang="sk-SK" dirty="0" smtClean="0"/>
              <a:t> (7 r.) </a:t>
            </a:r>
          </a:p>
          <a:p>
            <a:pPr marL="596646" indent="-514350">
              <a:buNone/>
            </a:pPr>
            <a:r>
              <a:rPr lang="sk-SK" dirty="0" smtClean="0"/>
              <a:t> </a:t>
            </a:r>
            <a:r>
              <a:rPr lang="sk-SK" dirty="0" smtClean="0"/>
              <a:t>   </a:t>
            </a:r>
            <a:r>
              <a:rPr lang="sk-SK" dirty="0" err="1" smtClean="0"/>
              <a:t>Lauren</a:t>
            </a:r>
            <a:r>
              <a:rPr lang="sk-SK" dirty="0" smtClean="0"/>
              <a:t> (4 r.)</a:t>
            </a:r>
          </a:p>
          <a:p>
            <a:pPr marL="596646" indent="-514350">
              <a:buNone/>
            </a:pPr>
            <a:r>
              <a:rPr lang="sk-SK" dirty="0" smtClean="0"/>
              <a:t> </a:t>
            </a:r>
            <a:r>
              <a:rPr lang="sk-SK" dirty="0" smtClean="0"/>
              <a:t>   </a:t>
            </a:r>
            <a:r>
              <a:rPr lang="sk-SK" dirty="0" err="1" smtClean="0"/>
              <a:t>Nikolas</a:t>
            </a:r>
            <a:r>
              <a:rPr lang="sk-SK" dirty="0" smtClean="0"/>
              <a:t> ( 9 mesiacov )</a:t>
            </a:r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778416"/>
          </a:xfrm>
        </p:spPr>
        <p:txBody>
          <a:bodyPr>
            <a:noAutofit/>
          </a:bodyPr>
          <a:lstStyle/>
          <a:p>
            <a:pPr algn="ctr"/>
            <a:r>
              <a:rPr lang="sk-SK" sz="3600" dirty="0" smtClean="0"/>
              <a:t>Kam sme sa dostali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115616" y="1124744"/>
            <a:ext cx="3977592" cy="547260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sk-SK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minulosť</a:t>
            </a:r>
          </a:p>
          <a:p>
            <a:r>
              <a:rPr lang="sk-SK" dirty="0" smtClean="0"/>
              <a:t>s</a:t>
            </a:r>
            <a:r>
              <a:rPr lang="sk-SK" dirty="0" smtClean="0"/>
              <a:t>úd spolupracoval s manželskými poradňami</a:t>
            </a:r>
          </a:p>
          <a:p>
            <a:r>
              <a:rPr lang="sk-SK" dirty="0" smtClean="0"/>
              <a:t>§ 176 ods. 3 zákona č. 99/1963 Zb. občiansky súdny poriadok – procesná lehota v konaniach vo veciach starostlivosti o maloletých </a:t>
            </a:r>
            <a:r>
              <a:rPr lang="sk-SK" u="sng" dirty="0" smtClean="0"/>
              <a:t>6 mesiacov </a:t>
            </a:r>
            <a:r>
              <a:rPr lang="sk-SK" dirty="0" smtClean="0"/>
              <a:t>– aby nedošlo k odcudzeniu sa dieťaťa od rodiča</a:t>
            </a:r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292080" y="1124744"/>
            <a:ext cx="3641608" cy="547260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sk-SK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sk-SK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účasnosť</a:t>
            </a:r>
          </a:p>
          <a:p>
            <a:r>
              <a:rPr lang="sk-SK" dirty="0" smtClean="0"/>
              <a:t>s</a:t>
            </a:r>
            <a:r>
              <a:rPr lang="sk-SK" dirty="0" smtClean="0"/>
              <a:t>úd interný predpis nemá</a:t>
            </a:r>
          </a:p>
          <a:p>
            <a:r>
              <a:rPr lang="sk-SK" dirty="0" smtClean="0"/>
              <a:t>CMP žiadnu procesnú lehotu v konaniach vo veciach starostlivosti o maloletých neuvádza</a:t>
            </a:r>
          </a:p>
          <a:p>
            <a:r>
              <a:rPr lang="sk-SK" dirty="0" smtClean="0"/>
              <a:t>CMP § 188 ods. 2 ak je to účelné a umožňujú to okolnosti – </a:t>
            </a:r>
            <a:r>
              <a:rPr lang="sk-SK" dirty="0" err="1" smtClean="0"/>
              <a:t>mediáciou</a:t>
            </a:r>
            <a:r>
              <a:rPr lang="sk-SK" dirty="0" smtClean="0"/>
              <a:t> </a:t>
            </a:r>
          </a:p>
          <a:p>
            <a:r>
              <a:rPr lang="sk-SK" dirty="0" smtClean="0"/>
              <a:t>Rodinní </a:t>
            </a:r>
            <a:r>
              <a:rPr lang="sk-SK" dirty="0" err="1" smtClean="0"/>
              <a:t>mediátori</a:t>
            </a:r>
            <a:r>
              <a:rPr lang="sk-SK" dirty="0" smtClean="0"/>
              <a:t> – bez odborného  vzdelania </a:t>
            </a:r>
            <a:endParaRPr lang="sk-SK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rmAutofit/>
          </a:bodyPr>
          <a:lstStyle/>
          <a:p>
            <a:pPr algn="ctr"/>
            <a:r>
              <a:rPr lang="sk-SK" sz="3600" dirty="0" smtClean="0"/>
              <a:t>Kam sme sa dostali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15616" y="1124744"/>
            <a:ext cx="7818072" cy="5472608"/>
          </a:xfrm>
        </p:spPr>
        <p:txBody>
          <a:bodyPr>
            <a:normAutofit lnSpcReduction="10000"/>
          </a:bodyPr>
          <a:lstStyle/>
          <a:p>
            <a:r>
              <a:rPr lang="sk-SK" sz="2800" dirty="0" smtClean="0"/>
              <a:t>štát netrvá na preberaní zodpovednosti rodičov za vzniknutú situáciu a jej riešenie</a:t>
            </a:r>
          </a:p>
          <a:p>
            <a:r>
              <a:rPr lang="sk-SK" sz="2800" dirty="0" smtClean="0"/>
              <a:t>vystavovanie  dieťaťa v rámci boja rodičov do prvej línie frontu ( najlepší záujem dieťaťa, právo byť informované a vypočuté )</a:t>
            </a:r>
          </a:p>
          <a:p>
            <a:r>
              <a:rPr lang="sk-SK" sz="2800" dirty="0" smtClean="0"/>
              <a:t>vypočutie dieťaťa             konflikt lojality</a:t>
            </a:r>
          </a:p>
          <a:p>
            <a:r>
              <a:rPr lang="sk-SK" sz="2800" dirty="0" smtClean="0"/>
              <a:t>vyšetrujeme, porovnávame ( </a:t>
            </a:r>
            <a:r>
              <a:rPr lang="sk-SK" sz="2400" dirty="0" smtClean="0"/>
              <a:t>čím udržujeme alebo eskalujeme konflikt ), </a:t>
            </a:r>
            <a:r>
              <a:rPr lang="sk-SK" sz="2800" dirty="0" smtClean="0"/>
              <a:t>vypisujeme množstvo písomností, chýba efektívny postup v práci s rodičmi, </a:t>
            </a:r>
            <a:r>
              <a:rPr lang="sk-SK" sz="2800" dirty="0" smtClean="0"/>
              <a:t>nedostatočné vytváranie </a:t>
            </a:r>
            <a:r>
              <a:rPr lang="sk-SK" sz="2800" dirty="0" smtClean="0"/>
              <a:t>tlaku na rodičov aby sa dohodli, zainteresovaní do riešenia nie sú príkladom – vzájomne nekomunikujú, mnohokrát sa ani nerešpektujú </a:t>
            </a:r>
          </a:p>
          <a:p>
            <a:endParaRPr lang="sk-SK" sz="2800" dirty="0"/>
          </a:p>
        </p:txBody>
      </p:sp>
      <p:sp>
        <p:nvSpPr>
          <p:cNvPr id="7" name="Obojsmerná vodorovná šípka 6"/>
          <p:cNvSpPr/>
          <p:nvPr/>
        </p:nvSpPr>
        <p:spPr>
          <a:xfrm>
            <a:off x="4283968" y="3356992"/>
            <a:ext cx="720080" cy="144016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 sz="1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rmAutofit/>
          </a:bodyPr>
          <a:lstStyle/>
          <a:p>
            <a:pPr algn="ctr"/>
            <a:r>
              <a:rPr lang="sk-SK" sz="3600" dirty="0" err="1" smtClean="0"/>
              <a:t>Cochemská</a:t>
            </a:r>
            <a:r>
              <a:rPr lang="sk-SK" sz="3600" dirty="0" smtClean="0"/>
              <a:t> prax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71600" y="1052736"/>
            <a:ext cx="7992888" cy="496855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endParaRPr lang="sk-SK" sz="2800" i="1" dirty="0" smtClean="0"/>
          </a:p>
          <a:p>
            <a:pPr algn="just">
              <a:buNone/>
            </a:pPr>
            <a:r>
              <a:rPr lang="sk-SK" sz="2800" i="1" dirty="0" smtClean="0"/>
              <a:t>,, To sa nehanbíte hodiť mi Vaše dieťa na sudcovský stôl, ako kus mäsa o ktorom mám rozhodnúť? Ja Vaše dieťa nepoznám, nikdy mi na ňom nebude záležať tak ako Vám a mám o ňom rozhodovať?“ </a:t>
            </a:r>
          </a:p>
          <a:p>
            <a:pPr algn="just">
              <a:buNone/>
            </a:pPr>
            <a:endParaRPr lang="sk-SK" sz="2800" i="1" dirty="0" smtClean="0"/>
          </a:p>
          <a:p>
            <a:pPr algn="just">
              <a:buNone/>
            </a:pPr>
            <a:endParaRPr lang="sk-SK" sz="2800" i="1" dirty="0" smtClean="0"/>
          </a:p>
          <a:p>
            <a:pPr algn="just">
              <a:buNone/>
            </a:pPr>
            <a:r>
              <a:rPr lang="sk-SK" sz="2800" i="1" dirty="0" smtClean="0"/>
              <a:t> </a:t>
            </a:r>
            <a:r>
              <a:rPr lang="sk-SK" sz="2800" dirty="0" smtClean="0"/>
              <a:t>To sú slová a v skratke vyjadrený prístup k rodičom </a:t>
            </a:r>
            <a:r>
              <a:rPr lang="sk-SK" sz="2800" dirty="0" err="1" smtClean="0"/>
              <a:t>Jűrgena</a:t>
            </a:r>
            <a:r>
              <a:rPr lang="sk-SK" sz="2800" dirty="0" smtClean="0"/>
              <a:t> </a:t>
            </a:r>
            <a:r>
              <a:rPr lang="sk-SK" sz="2800" dirty="0" err="1" smtClean="0"/>
              <a:t>Rudolpha</a:t>
            </a:r>
            <a:r>
              <a:rPr lang="sk-SK" sz="2800" dirty="0" smtClean="0"/>
              <a:t>, nemeckého sudcu, ktorý začal aplikovať tzv. </a:t>
            </a:r>
            <a:r>
              <a:rPr lang="sk-SK" sz="2800" dirty="0" err="1" smtClean="0"/>
              <a:t>cochemskú</a:t>
            </a:r>
            <a:r>
              <a:rPr lang="sk-SK" sz="2800" dirty="0" smtClean="0"/>
              <a:t> prax pred 25 rokmi v Nemecku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err="1" smtClean="0"/>
              <a:t>Cochemská</a:t>
            </a:r>
            <a:r>
              <a:rPr lang="sk-SK" dirty="0" smtClean="0"/>
              <a:t> prax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Pred 25. rokmi v Nemecku</a:t>
            </a:r>
          </a:p>
          <a:p>
            <a:r>
              <a:rPr lang="sk-SK" dirty="0" smtClean="0"/>
              <a:t>Reakcia na nedostatočnú komunikáciu a vzájomné osočovanie medzi zástupcami rôznych profesií</a:t>
            </a:r>
          </a:p>
          <a:p>
            <a:r>
              <a:rPr lang="sk-SK" dirty="0" smtClean="0"/>
              <a:t>Vyjasnenie pozícií, nastolenie spolupráce</a:t>
            </a:r>
          </a:p>
          <a:p>
            <a:r>
              <a:rPr lang="sk-SK" dirty="0" smtClean="0"/>
              <a:t>,,záujem dieťaťa“ – minimalistickej podobe definovali ako  fakt, že aj po rozvode rodičia ostanú v živote dieťaťa a len budú fungovať oddelene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sk-SK" sz="3600" dirty="0" smtClean="0"/>
              <a:t>Čo je </a:t>
            </a:r>
            <a:r>
              <a:rPr lang="sk-SK" sz="3600" dirty="0" err="1" smtClean="0"/>
              <a:t>cochemská</a:t>
            </a:r>
            <a:r>
              <a:rPr lang="sk-SK" sz="3600" dirty="0" smtClean="0"/>
              <a:t> prax?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608" y="1052736"/>
            <a:ext cx="7890080" cy="5616624"/>
          </a:xfrm>
        </p:spPr>
        <p:txBody>
          <a:bodyPr>
            <a:normAutofit lnSpcReduction="10000"/>
          </a:bodyPr>
          <a:lstStyle/>
          <a:p>
            <a:r>
              <a:rPr lang="sk-SK" sz="2600" dirty="0" err="1" smtClean="0"/>
              <a:t>Interdisiciplinárna</a:t>
            </a:r>
            <a:r>
              <a:rPr lang="sk-SK" sz="2600" dirty="0" smtClean="0"/>
              <a:t> spolupráca – sudca, rodinný </a:t>
            </a:r>
            <a:r>
              <a:rPr lang="sk-SK" sz="2600" dirty="0" err="1" smtClean="0"/>
              <a:t>mediátor</a:t>
            </a:r>
            <a:r>
              <a:rPr lang="sk-SK" sz="2600" dirty="0" smtClean="0"/>
              <a:t>, advokáti, sociálny pracovník, psychológ, znalec</a:t>
            </a:r>
          </a:p>
          <a:p>
            <a:r>
              <a:rPr lang="sk-SK" sz="2600" dirty="0" smtClean="0"/>
              <a:t>princípy: </a:t>
            </a:r>
          </a:p>
          <a:p>
            <a:pPr>
              <a:buNone/>
            </a:pPr>
            <a:r>
              <a:rPr lang="sk-SK" sz="2600" dirty="0" smtClean="0"/>
              <a:t>1. rozhodnutie patrí do rúk rodičom, presne tak, ako ich zodpovednosť za život ich detí</a:t>
            </a:r>
          </a:p>
          <a:p>
            <a:pPr>
              <a:buNone/>
            </a:pPr>
            <a:r>
              <a:rPr lang="sk-SK" sz="2600" dirty="0" smtClean="0"/>
              <a:t>2. všetky profesie sú si rovné, ich prispenie k riešeniu je rovnocenné</a:t>
            </a:r>
          </a:p>
          <a:p>
            <a:pPr>
              <a:buNone/>
            </a:pPr>
            <a:r>
              <a:rPr lang="sk-SK" sz="2600" dirty="0" smtClean="0"/>
              <a:t>3. rešpekt, komunikácia, orientácia na perspektívu – sú dôležité ako pre rodičov ( aj medzi nimi ) tak pre všetkých zástupcov profesií</a:t>
            </a:r>
          </a:p>
          <a:p>
            <a:pPr>
              <a:buNone/>
            </a:pPr>
            <a:r>
              <a:rPr lang="sk-SK" sz="2600" dirty="0" smtClean="0"/>
              <a:t>4. Výkon jednotlivých profesií musí byť koordinovaný </a:t>
            </a:r>
          </a:p>
          <a:p>
            <a:pPr>
              <a:buFont typeface="Wingdings" pitchFamily="2" charset="2"/>
              <a:buChar char="Ø"/>
            </a:pPr>
            <a:r>
              <a:rPr lang="sk-SK" sz="2600" dirty="0" smtClean="0"/>
              <a:t>výsledkom je včasná intervencia a práca s rodičmi, efektivita, skrátenie obdobia sporu medzi rodičmi </a:t>
            </a:r>
          </a:p>
          <a:p>
            <a:pPr>
              <a:buNone/>
            </a:pPr>
            <a:endParaRPr lang="sk-SK" sz="2600" dirty="0" smtClean="0"/>
          </a:p>
          <a:p>
            <a:endParaRPr lang="sk-SK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386024" cy="922114"/>
          </a:xfrm>
        </p:spPr>
        <p:txBody>
          <a:bodyPr/>
          <a:lstStyle/>
          <a:p>
            <a:r>
              <a:rPr lang="sk-SK" dirty="0" smtClean="0"/>
              <a:t>Ako by sa to dalo realizovať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608" y="1196752"/>
            <a:ext cx="7890080" cy="5472608"/>
          </a:xfrm>
        </p:spPr>
        <p:txBody>
          <a:bodyPr>
            <a:normAutofit fontScale="92500" lnSpcReduction="10000"/>
          </a:bodyPr>
          <a:lstStyle/>
          <a:p>
            <a:r>
              <a:rPr lang="sk-SK" sz="2800" dirty="0" smtClean="0"/>
              <a:t>Povinná rodinná </a:t>
            </a:r>
            <a:r>
              <a:rPr lang="sk-SK" sz="2800" dirty="0" err="1" smtClean="0"/>
              <a:t>mediácia</a:t>
            </a:r>
            <a:r>
              <a:rPr lang="sk-SK" sz="2800" dirty="0" smtClean="0"/>
              <a:t> – môžu vykonávať sociálny pracovník, psychológ, špeciálny pedagóg</a:t>
            </a:r>
          </a:p>
          <a:p>
            <a:r>
              <a:rPr lang="sk-SK" sz="2800" dirty="0" smtClean="0"/>
              <a:t>Pri neuzavretí rodičovskej dohody </a:t>
            </a:r>
          </a:p>
          <a:p>
            <a:pPr>
              <a:buFont typeface="Wingdings" pitchFamily="2" charset="2"/>
              <a:buChar char="Ø"/>
            </a:pPr>
            <a:r>
              <a:rPr lang="sk-SK" sz="2800" dirty="0" smtClean="0"/>
              <a:t>rodičia ostávajú v mediačnom procese, kde im </a:t>
            </a:r>
            <a:r>
              <a:rPr lang="sk-SK" sz="2800" dirty="0" err="1" smtClean="0"/>
              <a:t>mediátor</a:t>
            </a:r>
            <a:r>
              <a:rPr lang="sk-SK" sz="2800" dirty="0" smtClean="0"/>
              <a:t> pomáha k čiastočným dočasným dohodám ako prevencii proti vzniku konfliktu</a:t>
            </a:r>
          </a:p>
          <a:p>
            <a:pPr>
              <a:buFont typeface="Wingdings" pitchFamily="2" charset="2"/>
              <a:buChar char="Ø"/>
            </a:pPr>
            <a:r>
              <a:rPr lang="sk-SK" sz="2800" dirty="0" smtClean="0"/>
              <a:t>Súd </a:t>
            </a:r>
            <a:r>
              <a:rPr lang="sk-SK" sz="2800" dirty="0" smtClean="0"/>
              <a:t>do troch týždňov od informácie, že rodičia dohodu neuzavreli zvolá stretnutie – </a:t>
            </a:r>
            <a:r>
              <a:rPr lang="sk-SK" sz="2800" dirty="0" err="1" smtClean="0"/>
              <a:t>mediátor</a:t>
            </a:r>
            <a:r>
              <a:rPr lang="sk-SK" sz="2800" dirty="0" smtClean="0"/>
              <a:t>, sociálny pracovník, advokáti, psychológ – vzájomne sa informujú o spornej situácii a vzájomne si dohodnú postup pre prácu s rodičmi</a:t>
            </a:r>
          </a:p>
          <a:p>
            <a:pPr>
              <a:buFont typeface="Wingdings" pitchFamily="2" charset="2"/>
              <a:buChar char="Ø"/>
            </a:pPr>
            <a:r>
              <a:rPr lang="sk-SK" sz="2800" dirty="0" smtClean="0"/>
              <a:t>finančné sankcie pre rodičov za neochotu spolupracovať</a:t>
            </a:r>
          </a:p>
          <a:p>
            <a:pPr>
              <a:buFont typeface="Wingdings" pitchFamily="2" charset="2"/>
              <a:buChar char="Ø"/>
            </a:pPr>
            <a:endParaRPr lang="sk-SK" sz="2800" dirty="0" smtClean="0"/>
          </a:p>
          <a:p>
            <a:endParaRPr lang="sk-SK" sz="2800" dirty="0" smtClean="0"/>
          </a:p>
          <a:p>
            <a:endParaRPr lang="sk-SK" sz="2800" dirty="0" smtClean="0"/>
          </a:p>
          <a:p>
            <a:endParaRPr lang="sk-SK" sz="2800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smtClean="0"/>
              <a:t/>
            </a:r>
            <a:br>
              <a:rPr lang="sk-SK" dirty="0" smtClean="0"/>
            </a:br>
            <a:r>
              <a:rPr lang="sk-SK" dirty="0" err="1" smtClean="0"/>
              <a:t>Cochemská</a:t>
            </a:r>
            <a:r>
              <a:rPr lang="sk-SK" dirty="0" smtClean="0"/>
              <a:t> prax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15616" y="1268760"/>
            <a:ext cx="7818072" cy="4979640"/>
          </a:xfrm>
        </p:spPr>
        <p:txBody>
          <a:bodyPr>
            <a:normAutofit/>
          </a:bodyPr>
          <a:lstStyle/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= </a:t>
            </a:r>
            <a:r>
              <a:rPr lang="sk-SK" dirty="0" smtClean="0"/>
              <a:t>pomoc deťom a rodičom</a:t>
            </a:r>
          </a:p>
          <a:p>
            <a:pPr>
              <a:buNone/>
            </a:pPr>
            <a:r>
              <a:rPr lang="sk-SK" dirty="0" smtClean="0"/>
              <a:t>= práva dieťaťa</a:t>
            </a:r>
          </a:p>
          <a:p>
            <a:pPr>
              <a:buNone/>
            </a:pPr>
            <a:r>
              <a:rPr lang="sk-SK" dirty="0" smtClean="0"/>
              <a:t>= práva a povinnosti rodičov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= </a:t>
            </a:r>
            <a:r>
              <a:rPr lang="sk-SK" dirty="0" smtClean="0"/>
              <a:t>odbremenenie súdov</a:t>
            </a:r>
          </a:p>
          <a:p>
            <a:pPr>
              <a:buNone/>
            </a:pPr>
            <a:r>
              <a:rPr lang="sk-SK" dirty="0" smtClean="0"/>
              <a:t>= prevencia proti vzniku syndrómu zavrhnutého rodiča</a:t>
            </a:r>
            <a:endParaRPr lang="sk-SK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395536" y="188640"/>
            <a:ext cx="7992888" cy="2160240"/>
          </a:xfrm>
        </p:spPr>
        <p:txBody>
          <a:bodyPr>
            <a:normAutofit/>
          </a:bodyPr>
          <a:lstStyle/>
          <a:p>
            <a:pPr algn="ctr"/>
            <a:r>
              <a:rPr lang="sk-SK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Deti sú teraz odkázané na našu pomoc, o pár rokov budeme my odkázaní na pomoc od nich. </a:t>
            </a:r>
          </a:p>
          <a:p>
            <a:endParaRPr lang="sk-SK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sk-SK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Ak chceme pomôcť deťom, musíme najskôr, alebo súčasne pomôcť ich rodičom. </a:t>
            </a:r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7" name="Zástupný symbol obsahu 6" descr="P609243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2636912"/>
            <a:ext cx="5335855" cy="3992563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sk-SK" dirty="0" smtClean="0"/>
          </a:p>
          <a:p>
            <a:pPr algn="ctr">
              <a:buNone/>
            </a:pPr>
            <a:r>
              <a:rPr lang="sk-SK" sz="5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Ďakujem za pozornosť </a:t>
            </a:r>
          </a:p>
          <a:p>
            <a:pPr algn="ctr">
              <a:buNone/>
            </a:pPr>
            <a:endParaRPr lang="sk-SK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sk-SK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sk-SK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PhDr. Miroslava </a:t>
            </a:r>
            <a:r>
              <a:rPr lang="sk-SK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Kristinová</a:t>
            </a:r>
            <a:r>
              <a:rPr lang="sk-SK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Wieckowska</a:t>
            </a:r>
            <a:endParaRPr lang="sk-SK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sk-SK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rodinná </a:t>
            </a:r>
            <a:r>
              <a:rPr lang="sk-SK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mediátorka</a:t>
            </a:r>
            <a:endParaRPr lang="sk-SK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sk-SK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Koceľova</a:t>
            </a:r>
            <a:r>
              <a:rPr lang="sk-SK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17, 851 07 Bratislava</a:t>
            </a:r>
          </a:p>
          <a:p>
            <a:pPr>
              <a:buNone/>
            </a:pPr>
            <a:r>
              <a:rPr lang="sk-SK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miroslava.kristinova</a:t>
            </a:r>
            <a:r>
              <a:rPr lang="sk-SK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@</a:t>
            </a:r>
            <a:r>
              <a:rPr lang="sk-SK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gmail.com</a:t>
            </a:r>
            <a:endParaRPr lang="sk-SK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sk-SK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0905 217 068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124886"/>
          </a:xfrm>
        </p:spPr>
        <p:txBody>
          <a:bodyPr>
            <a:normAutofit fontScale="90000"/>
          </a:bodyPr>
          <a:lstStyle/>
          <a:p>
            <a:r>
              <a:rPr lang="sk-SK" sz="2000" dirty="0" smtClean="0">
                <a:solidFill>
                  <a:schemeClr val="tx1"/>
                </a:solidFill>
              </a:rPr>
              <a:t>Dr. </a:t>
            </a:r>
            <a:r>
              <a:rPr lang="sk-SK" sz="2000" dirty="0" err="1" smtClean="0">
                <a:solidFill>
                  <a:schemeClr val="tx1"/>
                </a:solidFill>
              </a:rPr>
              <a:t>Willard</a:t>
            </a:r>
            <a:r>
              <a:rPr lang="sk-SK" sz="2000" dirty="0" smtClean="0">
                <a:solidFill>
                  <a:schemeClr val="tx1"/>
                </a:solidFill>
              </a:rPr>
              <a:t> </a:t>
            </a:r>
            <a:r>
              <a:rPr lang="sk-SK" sz="2000" dirty="0" err="1" smtClean="0">
                <a:solidFill>
                  <a:schemeClr val="tx1"/>
                </a:solidFill>
              </a:rPr>
              <a:t>F.Harley</a:t>
            </a:r>
            <a:r>
              <a:rPr lang="sk-SK" sz="2000" dirty="0" smtClean="0">
                <a:solidFill>
                  <a:schemeClr val="tx1"/>
                </a:solidFill>
              </a:rPr>
              <a:t>, Jr.  americký klinický psychológ a manželský poradca v </a:t>
            </a:r>
            <a:r>
              <a:rPr lang="sk-SK" sz="2000" dirty="0" err="1" smtClean="0">
                <a:solidFill>
                  <a:schemeClr val="tx1"/>
                </a:solidFill>
              </a:rPr>
              <a:t>Minnesote</a:t>
            </a:r>
            <a:r>
              <a:rPr lang="sk-SK" sz="2000" dirty="0" smtClean="0">
                <a:solidFill>
                  <a:schemeClr val="tx1"/>
                </a:solidFill>
              </a:rPr>
              <a:t>: </a:t>
            </a:r>
            <a:br>
              <a:rPr lang="sk-SK" sz="2000" dirty="0" smtClean="0">
                <a:solidFill>
                  <a:schemeClr val="tx1"/>
                </a:solidFill>
              </a:rPr>
            </a:br>
            <a:r>
              <a:rPr lang="sk-SK" sz="2800" dirty="0" smtClean="0"/>
              <a:t/>
            </a:r>
            <a:br>
              <a:rPr lang="sk-SK" sz="2800" dirty="0" smtClean="0"/>
            </a:br>
            <a:r>
              <a:rPr lang="sk-SK" sz="2800" i="1" dirty="0" smtClean="0"/>
              <a:t>Moje túžby, tvoje túžby</a:t>
            </a:r>
            <a:endParaRPr lang="sk-SK" sz="28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1556792"/>
            <a:ext cx="7651576" cy="5040560"/>
          </a:xfrm>
        </p:spPr>
        <p:txBody>
          <a:bodyPr>
            <a:normAutofit lnSpcReduction="10000"/>
          </a:bodyPr>
          <a:lstStyle/>
          <a:p>
            <a:r>
              <a:rPr lang="sk-SK" dirty="0" smtClean="0">
                <a:solidFill>
                  <a:schemeClr val="tx1"/>
                </a:solidFill>
              </a:rPr>
              <a:t>,, Manželský konflikt vzniká jedným z dvoch spôsobov: </a:t>
            </a:r>
          </a:p>
          <a:p>
            <a:r>
              <a:rPr lang="sk-SK" dirty="0" smtClean="0">
                <a:solidFill>
                  <a:schemeClr val="tx1"/>
                </a:solidFill>
              </a:rPr>
              <a:t>párom sa buď </a:t>
            </a:r>
            <a:r>
              <a:rPr lang="sk-SK" i="1" dirty="0" smtClean="0">
                <a:solidFill>
                  <a:schemeClr val="tx1"/>
                </a:solidFill>
              </a:rPr>
              <a:t>nedarí</a:t>
            </a:r>
            <a:r>
              <a:rPr lang="sk-SK" dirty="0" smtClean="0">
                <a:solidFill>
                  <a:schemeClr val="tx1"/>
                </a:solidFill>
              </a:rPr>
              <a:t> robiť toho druhého </a:t>
            </a:r>
            <a:r>
              <a:rPr lang="sk-SK" i="1" dirty="0" smtClean="0">
                <a:solidFill>
                  <a:schemeClr val="tx1"/>
                </a:solidFill>
              </a:rPr>
              <a:t>šťastným, </a:t>
            </a:r>
            <a:r>
              <a:rPr lang="sk-SK" dirty="0" smtClean="0">
                <a:solidFill>
                  <a:schemeClr val="tx1"/>
                </a:solidFill>
              </a:rPr>
              <a:t>alebo sa partneri vzájomne robia </a:t>
            </a:r>
            <a:r>
              <a:rPr lang="sk-SK" i="1" dirty="0" smtClean="0">
                <a:solidFill>
                  <a:schemeClr val="tx1"/>
                </a:solidFill>
              </a:rPr>
              <a:t>nešťastnými. </a:t>
            </a:r>
          </a:p>
          <a:p>
            <a:endParaRPr lang="sk-SK" i="1" dirty="0" smtClean="0">
              <a:solidFill>
                <a:schemeClr val="tx1"/>
              </a:solidFill>
            </a:endParaRPr>
          </a:p>
          <a:p>
            <a:r>
              <a:rPr lang="sk-SK" dirty="0" smtClean="0">
                <a:solidFill>
                  <a:schemeClr val="tx1"/>
                </a:solidFill>
              </a:rPr>
              <a:t>V prvom prípade sú partneri frustrovaní, pretože ich potreby nie sú uspokojené. </a:t>
            </a:r>
          </a:p>
          <a:p>
            <a:endParaRPr lang="sk-SK" dirty="0" smtClean="0">
              <a:solidFill>
                <a:schemeClr val="tx1"/>
              </a:solidFill>
            </a:endParaRPr>
          </a:p>
          <a:p>
            <a:r>
              <a:rPr lang="sk-SK" dirty="0" smtClean="0">
                <a:solidFill>
                  <a:schemeClr val="tx1"/>
                </a:solidFill>
              </a:rPr>
              <a:t>V druhom prípade sa navzájom dobrovoľne zraňujú. </a:t>
            </a:r>
          </a:p>
          <a:p>
            <a:endParaRPr lang="sk-SK" dirty="0" smtClean="0">
              <a:solidFill>
                <a:schemeClr val="tx1"/>
              </a:solidFill>
            </a:endParaRPr>
          </a:p>
          <a:p>
            <a:r>
              <a:rPr lang="sk-SK" dirty="0" smtClean="0">
                <a:solidFill>
                  <a:schemeClr val="tx1"/>
                </a:solidFill>
              </a:rPr>
              <a:t>Príčinu prvého konfliktu nazývam </a:t>
            </a:r>
            <a:r>
              <a:rPr lang="sk-SK" i="1" dirty="0" smtClean="0">
                <a:solidFill>
                  <a:schemeClr val="tx1"/>
                </a:solidFill>
              </a:rPr>
              <a:t>zanedbaním starostlivosti o vzťah, </a:t>
            </a:r>
            <a:r>
              <a:rPr lang="sk-SK" dirty="0" smtClean="0">
                <a:solidFill>
                  <a:schemeClr val="tx1"/>
                </a:solidFill>
              </a:rPr>
              <a:t>kým príčinou druhého konfliktu je </a:t>
            </a:r>
            <a:r>
              <a:rPr lang="sk-SK" i="1" dirty="0" smtClean="0">
                <a:solidFill>
                  <a:schemeClr val="tx1"/>
                </a:solidFill>
              </a:rPr>
              <a:t>nedostatočné úsilie vzťah zachrániť. </a:t>
            </a:r>
            <a:endParaRPr lang="sk-SK" dirty="0" smtClean="0">
              <a:solidFill>
                <a:schemeClr val="tx1"/>
              </a:solidFill>
            </a:endParaRPr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tx2"/>
                </a:solidFill>
              </a:rPr>
              <a:t>Konflikty v partnerskom vzťahu</a:t>
            </a:r>
            <a:endParaRPr lang="sk-SK" dirty="0">
              <a:solidFill>
                <a:schemeClr val="tx2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99592" y="1447800"/>
            <a:ext cx="8034096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sk-SK" sz="2400" dirty="0" smtClean="0"/>
          </a:p>
          <a:p>
            <a:pPr algn="just"/>
            <a:r>
              <a:rPr lang="sk-SK" sz="2800" i="1" dirty="0" smtClean="0"/>
              <a:t>Dobré manželstvá </a:t>
            </a:r>
            <a:r>
              <a:rPr lang="sk-SK" sz="2800" dirty="0" smtClean="0"/>
              <a:t>ich dokážu využiť k vzájomnej spolupráci hľadania riešenia bez pretrvávajúcej trpkosti</a:t>
            </a:r>
          </a:p>
          <a:p>
            <a:pPr algn="just">
              <a:buNone/>
            </a:pPr>
            <a:endParaRPr lang="sk-SK" sz="2800" dirty="0" smtClean="0"/>
          </a:p>
          <a:p>
            <a:pPr algn="just">
              <a:buNone/>
            </a:pPr>
            <a:r>
              <a:rPr lang="sk-SK" sz="2800" dirty="0" smtClean="0"/>
              <a:t>   Pre deti hádky medzi rodičmi, ktorí dokážu pri výmene názorov dospieť k dohode je ukážkou ako sa dajú nedorozumenia riešiť a udržať pozitívne vzájomné vzťahy. </a:t>
            </a:r>
          </a:p>
          <a:p>
            <a:pPr>
              <a:buNone/>
            </a:pPr>
            <a:endParaRPr lang="sk-SK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tx2"/>
                </a:solidFill>
              </a:rPr>
              <a:t>Konflikty v partnerskom vzťahu</a:t>
            </a:r>
            <a:endParaRPr lang="sk-SK" dirty="0">
              <a:solidFill>
                <a:schemeClr val="tx2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608" y="1447800"/>
            <a:ext cx="7848872" cy="4800600"/>
          </a:xfrm>
        </p:spPr>
        <p:txBody>
          <a:bodyPr>
            <a:normAutofit/>
          </a:bodyPr>
          <a:lstStyle/>
          <a:p>
            <a:pPr algn="just"/>
            <a:endParaRPr lang="sk-SK" sz="2800" i="1" dirty="0" smtClean="0"/>
          </a:p>
          <a:p>
            <a:pPr algn="just"/>
            <a:r>
              <a:rPr lang="sk-SK" sz="2800" i="1" dirty="0" smtClean="0"/>
              <a:t>Nespokojné </a:t>
            </a:r>
            <a:r>
              <a:rPr lang="sk-SK" sz="2800" i="1" dirty="0" smtClean="0"/>
              <a:t>partnerské dvojice </a:t>
            </a:r>
            <a:r>
              <a:rPr lang="sk-SK" sz="2800" dirty="0" smtClean="0"/>
              <a:t>majú chudobnejšiu komunikáciu, priateľské rozhovory nevedú, ale naopak majú tendenciu hľadať vinníka problému, chýba im určitá miera tolerantnosti voči iným názorom, schopnosť počúvať a vnímať potreby toho druhého. Postupne deštruktívnosť hádok vedie k vzájomnému citovému odcudzeniu.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979712" y="260648"/>
            <a:ext cx="43924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Dieťa a konflikt rodičov</a:t>
            </a:r>
            <a:endParaRPr lang="sk-SK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3" name="Zástupný symbol obrázka 5" descr="To je plač.JPG"/>
          <p:cNvPicPr>
            <a:picLocks noChangeAspect="1"/>
          </p:cNvPicPr>
          <p:nvPr/>
        </p:nvPicPr>
        <p:blipFill>
          <a:blip r:embed="rId2" cstate="print"/>
          <a:srcRect l="2955" r="2955"/>
          <a:stretch>
            <a:fillRect/>
          </a:stretch>
        </p:blipFill>
        <p:spPr>
          <a:xfrm>
            <a:off x="827584" y="908720"/>
            <a:ext cx="4680520" cy="3528392"/>
          </a:xfrm>
          <a:prstGeom prst="roundRect">
            <a:avLst>
              <a:gd name="adj" fmla="val 0"/>
            </a:avLst>
          </a:prstGeom>
        </p:spPr>
      </p:pic>
      <p:sp>
        <p:nvSpPr>
          <p:cNvPr id="4" name="Obdĺžnik 3"/>
          <p:cNvSpPr/>
          <p:nvPr/>
        </p:nvSpPr>
        <p:spPr>
          <a:xfrm>
            <a:off x="5220072" y="908721"/>
            <a:ext cx="374441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k-SK" sz="2000" dirty="0" smtClean="0"/>
          </a:p>
          <a:p>
            <a:endParaRPr lang="sk-SK" sz="2000" dirty="0" smtClean="0"/>
          </a:p>
          <a:p>
            <a:pPr algn="ctr"/>
            <a:r>
              <a:rPr lang="sk-SK" sz="2800" dirty="0" smtClean="0"/>
              <a:t>Zmeny správania  a psychosomatické problémy  </a:t>
            </a:r>
          </a:p>
        </p:txBody>
      </p:sp>
      <p:sp>
        <p:nvSpPr>
          <p:cNvPr id="5" name="Obdĺžnik 4"/>
          <p:cNvSpPr/>
          <p:nvPr/>
        </p:nvSpPr>
        <p:spPr>
          <a:xfrm>
            <a:off x="1115616" y="4077072"/>
            <a:ext cx="756084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k-SK" sz="2800" dirty="0" smtClean="0"/>
          </a:p>
          <a:p>
            <a:r>
              <a:rPr lang="sk-SK" sz="2800" dirty="0" smtClean="0"/>
              <a:t>,,......deti sa cítia ohrozené a ich reakcie na napätú situáciu v rodine sú rôzne, závisia od vývinového štádia veku dieťaťa......“</a:t>
            </a:r>
          </a:p>
          <a:p>
            <a:endParaRPr lang="sk-SK" dirty="0" smtClean="0"/>
          </a:p>
          <a:p>
            <a:r>
              <a:rPr lang="sk-SK" i="1" dirty="0" smtClean="0"/>
              <a:t>PhDr. </a:t>
            </a:r>
            <a:r>
              <a:rPr lang="sk-SK" i="1" dirty="0" err="1" smtClean="0"/>
              <a:t>Ilona</a:t>
            </a:r>
            <a:r>
              <a:rPr lang="sk-SK" i="1" dirty="0" smtClean="0"/>
              <a:t> </a:t>
            </a:r>
            <a:r>
              <a:rPr lang="sk-SK" i="1" dirty="0" err="1" smtClean="0"/>
              <a:t>Špaňhelová</a:t>
            </a:r>
            <a:r>
              <a:rPr lang="sk-SK" i="1" dirty="0" smtClean="0"/>
              <a:t>: </a:t>
            </a:r>
            <a:r>
              <a:rPr lang="sk-SK" i="1" dirty="0" err="1" smtClean="0"/>
              <a:t>Dítě</a:t>
            </a:r>
            <a:r>
              <a:rPr lang="sk-SK" i="1" dirty="0" smtClean="0"/>
              <a:t> a rozvod </a:t>
            </a:r>
            <a:r>
              <a:rPr lang="sk-SK" i="1" dirty="0" err="1" smtClean="0"/>
              <a:t>rodičů</a:t>
            </a:r>
            <a:endParaRPr lang="sk-SK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R</a:t>
            </a:r>
            <a:r>
              <a:rPr lang="sk-SK" dirty="0" smtClean="0"/>
              <a:t>ozvod </a:t>
            </a:r>
            <a:r>
              <a:rPr lang="sk-SK" dirty="0" smtClean="0"/>
              <a:t>/ </a:t>
            </a:r>
            <a:r>
              <a:rPr lang="sk-SK" dirty="0" smtClean="0"/>
              <a:t>Rozchod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4800600"/>
          </a:xfrm>
        </p:spPr>
        <p:txBody>
          <a:bodyPr/>
          <a:lstStyle/>
          <a:p>
            <a:r>
              <a:rPr lang="sk-SK" dirty="0" smtClean="0"/>
              <a:t>môže byť niekedy účinným prostriedkom riešenia situácie no nie jej definitívnym vyriešením pokiaľ svoje vzájomné spory prenášajú aj do starostlivosti o ich maloleté deti</a:t>
            </a:r>
          </a:p>
          <a:p>
            <a:r>
              <a:rPr lang="sk-SK" dirty="0" smtClean="0"/>
              <a:t>dohodou</a:t>
            </a:r>
          </a:p>
          <a:p>
            <a:r>
              <a:rPr lang="sk-SK" dirty="0" smtClean="0"/>
              <a:t>rozvodovým bojom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836854"/>
          </a:xfrm>
        </p:spPr>
        <p:txBody>
          <a:bodyPr/>
          <a:lstStyle/>
          <a:p>
            <a:pPr algn="ctr"/>
            <a:r>
              <a:rPr lang="sk-SK" dirty="0" smtClean="0"/>
              <a:t>Rozvod dohodou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1268760"/>
            <a:ext cx="7723584" cy="5328592"/>
          </a:xfrm>
        </p:spPr>
        <p:txBody>
          <a:bodyPr>
            <a:normAutofit lnSpcReduction="10000"/>
          </a:bodyPr>
          <a:lstStyle/>
          <a:p>
            <a:pPr algn="just"/>
            <a:r>
              <a:rPr lang="sk-SK" i="1" dirty="0" smtClean="0">
                <a:solidFill>
                  <a:schemeClr val="tx1"/>
                </a:solidFill>
              </a:rPr>
              <a:t>Dohoda</a:t>
            </a:r>
            <a:r>
              <a:rPr lang="sk-SK" dirty="0" smtClean="0">
                <a:solidFill>
                  <a:schemeClr val="tx1"/>
                </a:solidFill>
              </a:rPr>
              <a:t> o rozvode a zverení dieťa do jednej z troch foriem starostlivosti, o rozsahu styku, výživnom a iných súvisiacich náležitostí je vždy lepšia ako rozvodový a mnohokrát aj porozvodový boj.  </a:t>
            </a:r>
          </a:p>
          <a:p>
            <a:pPr algn="just"/>
            <a:r>
              <a:rPr lang="sk-SK" i="1" dirty="0" smtClean="0">
                <a:solidFill>
                  <a:schemeClr val="tx1"/>
                </a:solidFill>
              </a:rPr>
              <a:t>Výhodou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mediácie</a:t>
            </a:r>
            <a:r>
              <a:rPr lang="sk-SK" dirty="0" smtClean="0">
                <a:solidFill>
                  <a:schemeClr val="tx1"/>
                </a:solidFill>
              </a:rPr>
              <a:t> je: </a:t>
            </a:r>
          </a:p>
          <a:p>
            <a:pPr algn="just"/>
            <a:r>
              <a:rPr lang="sk-SK" dirty="0" smtClean="0">
                <a:solidFill>
                  <a:schemeClr val="tx1"/>
                </a:solidFill>
              </a:rPr>
              <a:t>- diskrétnosť</a:t>
            </a:r>
          </a:p>
          <a:p>
            <a:pPr algn="just"/>
            <a:r>
              <a:rPr lang="sk-SK" dirty="0" smtClean="0">
                <a:solidFill>
                  <a:schemeClr val="tx1"/>
                </a:solidFill>
              </a:rPr>
              <a:t>-umožňuje časový priestor aj na vyskúšanie si čiastočných dohôd v rámci prebiehajúceho mediačného konania alebo úplnej dohody s tým, aby zistili možné potrebné zmeny</a:t>
            </a:r>
          </a:p>
          <a:p>
            <a:pPr algn="just"/>
            <a:r>
              <a:rPr lang="sk-SK" dirty="0" smtClean="0">
                <a:solidFill>
                  <a:schemeClr val="tx1"/>
                </a:solidFill>
              </a:rPr>
              <a:t>- preberanie zodpovednosti rodičov za riešenie situácie tak,  aby jej konečný výsledok bol vyhovujúci pre oboch a v neposlednom rade aj pre ich deti</a:t>
            </a:r>
            <a:r>
              <a:rPr lang="sk-SK" dirty="0" smtClean="0"/>
              <a:t>.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000" dirty="0" smtClean="0"/>
              <a:t>Rozvodový boj</a:t>
            </a: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sz="2800" dirty="0" smtClean="0"/>
              <a:t>Zainteresované profesie:</a:t>
            </a:r>
          </a:p>
          <a:p>
            <a:r>
              <a:rPr lang="sk-SK" sz="2800" dirty="0" smtClean="0"/>
              <a:t>sudca </a:t>
            </a:r>
            <a:endParaRPr lang="sk-SK" sz="2800" dirty="0" smtClean="0"/>
          </a:p>
          <a:p>
            <a:r>
              <a:rPr lang="sk-SK" sz="2800" dirty="0" smtClean="0"/>
              <a:t>kolízny opatrovník</a:t>
            </a:r>
          </a:p>
          <a:p>
            <a:r>
              <a:rPr lang="sk-SK" sz="2800" dirty="0" smtClean="0"/>
              <a:t>advokáti</a:t>
            </a:r>
          </a:p>
          <a:p>
            <a:r>
              <a:rPr lang="sk-SK" sz="2800" dirty="0" smtClean="0"/>
              <a:t>psychológovia, znalci</a:t>
            </a:r>
          </a:p>
          <a:p>
            <a:r>
              <a:rPr lang="sk-SK" sz="2800" dirty="0" smtClean="0"/>
              <a:t>širšia rodina a kamaráti</a:t>
            </a:r>
          </a:p>
          <a:p>
            <a:r>
              <a:rPr lang="sk-SK" sz="2800" dirty="0" smtClean="0"/>
              <a:t>polícia</a:t>
            </a:r>
          </a:p>
          <a:p>
            <a:r>
              <a:rPr lang="sk-SK" sz="2800" dirty="0" smtClean="0"/>
              <a:t>učitelia</a:t>
            </a:r>
          </a:p>
          <a:p>
            <a:r>
              <a:rPr lang="sk-SK" sz="2800" dirty="0" smtClean="0"/>
              <a:t>náročnosť finančná aj psychická</a:t>
            </a:r>
          </a:p>
          <a:p>
            <a:pPr>
              <a:buNone/>
            </a:pPr>
            <a:endParaRPr lang="sk-SK" sz="2800" dirty="0" smtClean="0"/>
          </a:p>
          <a:p>
            <a:pPr>
              <a:buFont typeface="Wingdings" pitchFamily="2" charset="2"/>
              <a:buChar char="Ø"/>
            </a:pPr>
            <a:r>
              <a:rPr lang="sk-SK" sz="2800" dirty="0" smtClean="0"/>
              <a:t>hľadanie vinníka, dokazovanie kto je lepší rodič </a:t>
            </a:r>
          </a:p>
          <a:p>
            <a:endParaRPr lang="sk-SK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novrat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, klasic. ver.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l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896</TotalTime>
  <Words>1133</Words>
  <Application>Microsoft Office PowerPoint</Application>
  <PresentationFormat>Prezentácia na obrazovke (4:3)</PresentationFormat>
  <Paragraphs>196</Paragraphs>
  <Slides>29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29</vt:i4>
      </vt:variant>
    </vt:vector>
  </HeadingPairs>
  <TitlesOfParts>
    <vt:vector size="30" baseType="lpstr">
      <vt:lpstr>Slnovrat</vt:lpstr>
      <vt:lpstr>Dieťa uprostred konfliktu rodičov. </vt:lpstr>
      <vt:lpstr> Když si báječnou ženskou vezme báječnej chlap......  ....a časom sa rozvedú / rozídu  ......     ( Michal Tučný: Báječná ženská ) </vt:lpstr>
      <vt:lpstr>Dr. Willard F.Harley, Jr.  americký klinický psychológ a manželský poradca v Minnesote:   Moje túžby, tvoje túžby</vt:lpstr>
      <vt:lpstr>Konflikty v partnerskom vzťahu</vt:lpstr>
      <vt:lpstr>Konflikty v partnerskom vzťahu</vt:lpstr>
      <vt:lpstr>Snímka 6</vt:lpstr>
      <vt:lpstr>Rozvod / Rozchod</vt:lpstr>
      <vt:lpstr>Rozvod dohodou</vt:lpstr>
      <vt:lpstr>Rozvodový boj</vt:lpstr>
      <vt:lpstr>Rozvodový boj</vt:lpstr>
      <vt:lpstr>Rozvodový boj</vt:lpstr>
      <vt:lpstr>Neodkladné opatrenie</vt:lpstr>
      <vt:lpstr>Šokovaný taliansky otec zo slovenského systému – príbeh z praxe  mal. 3 ročná Martina uprostred konfliktu rodičov</vt:lpstr>
      <vt:lpstr>Komu patrí dieťa po rozvode? </vt:lpstr>
      <vt:lpstr> Striedavá osobná starostlivosť – sen mnohých otcov, postrach matiek</vt:lpstr>
      <vt:lpstr>Striedavá osobná starostlivosť – sen mnohých otcov, postrach matiek</vt:lpstr>
      <vt:lpstr>Viete si predstaviť, že každú chvíľu by ste spali v inej posteli ?</vt:lpstr>
      <vt:lpstr>Striedavá osobná starostlivosť</vt:lpstr>
      <vt:lpstr>Striedavá osobná starostlivosť</vt:lpstr>
      <vt:lpstr>Príbehy z praxe: </vt:lpstr>
      <vt:lpstr>Kam sme sa dostali</vt:lpstr>
      <vt:lpstr>Kam sme sa dostali</vt:lpstr>
      <vt:lpstr>Cochemská prax</vt:lpstr>
      <vt:lpstr>Cochemská prax</vt:lpstr>
      <vt:lpstr>Čo je cochemská prax?</vt:lpstr>
      <vt:lpstr>Ako by sa to dalo realizovať</vt:lpstr>
      <vt:lpstr> Cochemská prax </vt:lpstr>
      <vt:lpstr>Snímka 28</vt:lpstr>
      <vt:lpstr>Snímka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Když si báječnou ženskou vezme báječnej chlap tak mají báječnej život plnej báječnejch dní bez útrap.......a k prekvapeniu sa časom rozvedú ........</dc:title>
  <dc:creator>Mirka</dc:creator>
  <cp:lastModifiedBy>Mirka</cp:lastModifiedBy>
  <cp:revision>70</cp:revision>
  <dcterms:created xsi:type="dcterms:W3CDTF">2018-01-12T22:40:05Z</dcterms:created>
  <dcterms:modified xsi:type="dcterms:W3CDTF">2018-01-14T20:35:40Z</dcterms:modified>
</cp:coreProperties>
</file>